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66" r:id="rId2"/>
    <p:sldId id="384" r:id="rId3"/>
    <p:sldId id="385" r:id="rId4"/>
    <p:sldId id="267" r:id="rId5"/>
    <p:sldId id="295" r:id="rId6"/>
    <p:sldId id="278" r:id="rId7"/>
    <p:sldId id="346" r:id="rId8"/>
    <p:sldId id="386" r:id="rId9"/>
    <p:sldId id="387" r:id="rId10"/>
    <p:sldId id="299" r:id="rId11"/>
    <p:sldId id="276" r:id="rId12"/>
    <p:sldId id="378" r:id="rId13"/>
    <p:sldId id="379" r:id="rId14"/>
    <p:sldId id="380" r:id="rId15"/>
    <p:sldId id="273" r:id="rId16"/>
    <p:sldId id="303" r:id="rId17"/>
    <p:sldId id="373"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76C5521-810B-431C-8BC9-ECD9F1DD1E31}">
          <p14:sldIdLst>
            <p14:sldId id="266"/>
            <p14:sldId id="384"/>
            <p14:sldId id="385"/>
            <p14:sldId id="267"/>
            <p14:sldId id="295"/>
            <p14:sldId id="278"/>
            <p14:sldId id="346"/>
            <p14:sldId id="386"/>
            <p14:sldId id="387"/>
            <p14:sldId id="299"/>
            <p14:sldId id="276"/>
            <p14:sldId id="378"/>
            <p14:sldId id="379"/>
            <p14:sldId id="380"/>
            <p14:sldId id="273"/>
            <p14:sldId id="303"/>
            <p14:sldId id="3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3" initials="u" lastIdx="1" clrIdx="0">
    <p:extLst>
      <p:ext uri="{19B8F6BF-5375-455C-9EA6-DF929625EA0E}">
        <p15:presenceInfo xmlns:p15="http://schemas.microsoft.com/office/powerpoint/2012/main" userId="user13" providerId="None"/>
      </p:ext>
    </p:extLst>
  </p:cmAuthor>
  <p:cmAuthor id="2" name="bhf" initials="b" lastIdx="1" clrIdx="1">
    <p:extLst>
      <p:ext uri="{19B8F6BF-5375-455C-9EA6-DF929625EA0E}">
        <p15:presenceInfo xmlns:p15="http://schemas.microsoft.com/office/powerpoint/2012/main" userId="S::vbwhf@bshfx.onmicrosoft.com::6bf110dd-8b1d-4b4d-a8cb-8c83cbfebe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6600"/>
    <a:srgbClr val="9954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1" autoAdjust="0"/>
    <p:restoredTop sz="88651" autoAdjust="0"/>
  </p:normalViewPr>
  <p:slideViewPr>
    <p:cSldViewPr snapToGrid="0">
      <p:cViewPr varScale="1">
        <p:scale>
          <a:sx n="76" d="100"/>
          <a:sy n="76" d="100"/>
        </p:scale>
        <p:origin x="254" y="48"/>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3" Type="http://schemas.openxmlformats.org/officeDocument/2006/relationships/slide" Target="slides/slide2.xml" />
  <Relationship Id="rId21" Type="http://schemas.openxmlformats.org/officeDocument/2006/relationships/presProps" Target="presProps.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commentAuthors" Target="commentAuthor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tableStyles" Target="tableStyle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theme" Target="theme/theme1.xml" />
  <Relationship Id="rId10" Type="http://schemas.openxmlformats.org/officeDocument/2006/relationships/slide" Target="slides/slide9.xml" />
  <Relationship Id="rId19" Type="http://schemas.openxmlformats.org/officeDocument/2006/relationships/notesMaster" Target="notesMasters/notesMaster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viewProps" Target="viewProps.xml" />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24071-E79E-44A0-95B0-6C5EC69DE45E}"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kumimoji="1" lang="ja-JP" altLang="en-US"/>
        </a:p>
      </dgm:t>
    </dgm:pt>
    <dgm:pt modelId="{CB5269BE-BEE1-4095-83E7-69972A880CF9}">
      <dgm:prSet phldrT="[テキスト]" custT="1"/>
      <dgm:spPr>
        <a:xfrm>
          <a:off x="926342" y="361742"/>
          <a:ext cx="987999" cy="325590"/>
        </a:xfrm>
        <a:prstGeom prst="rect">
          <a:avLst/>
        </a:prstGeom>
        <a:noFill/>
        <a:ln>
          <a:noFill/>
        </a:ln>
        <a:effectLst/>
      </dgm:spPr>
      <dgm:t>
        <a:bodyPr/>
        <a:lstStyle/>
        <a:p>
          <a:pPr>
            <a:lnSpc>
              <a:spcPct val="50000"/>
            </a:lnSpc>
            <a:buNone/>
          </a:pPr>
          <a:r>
            <a:rPr kumimoji="1" lang="ja-JP" altLang="en-US" sz="2800" b="1" dirty="0">
              <a:solidFill>
                <a:sysClr val="windowText" lastClr="000000">
                  <a:hueOff val="0"/>
                  <a:satOff val="0"/>
                  <a:lumOff val="0"/>
                  <a:alphaOff val="0"/>
                </a:sysClr>
              </a:solidFill>
              <a:latin typeface="+mn-ea"/>
              <a:ea typeface="+mn-ea"/>
              <a:cs typeface="メイリオ" panose="020B0604030504040204" pitchFamily="50" charset="-128"/>
            </a:rPr>
            <a:t>学びの芽生え</a:t>
          </a:r>
          <a:endParaRPr kumimoji="1" lang="en-US" altLang="ja-JP" sz="2800" b="1" dirty="0">
            <a:solidFill>
              <a:sysClr val="windowText" lastClr="000000">
                <a:hueOff val="0"/>
                <a:satOff val="0"/>
                <a:lumOff val="0"/>
                <a:alphaOff val="0"/>
              </a:sysClr>
            </a:solidFill>
            <a:latin typeface="+mn-ea"/>
            <a:ea typeface="+mn-ea"/>
            <a:cs typeface="メイリオ" panose="020B0604030504040204" pitchFamily="50" charset="-128"/>
          </a:endParaRPr>
        </a:p>
        <a:p>
          <a:pPr>
            <a:lnSpc>
              <a:spcPct val="50000"/>
            </a:lnSpc>
            <a:buNone/>
          </a:pPr>
          <a:r>
            <a:rPr kumimoji="1" lang="en-US" altLang="ja-JP" sz="2800" b="1" dirty="0">
              <a:solidFill>
                <a:sysClr val="windowText" lastClr="000000">
                  <a:hueOff val="0"/>
                  <a:satOff val="0"/>
                  <a:lumOff val="0"/>
                  <a:alphaOff val="0"/>
                </a:sysClr>
              </a:solidFill>
              <a:latin typeface="+mn-ea"/>
              <a:ea typeface="+mn-ea"/>
              <a:cs typeface="メイリオ" panose="020B0604030504040204" pitchFamily="50" charset="-128"/>
            </a:rPr>
            <a:t>-</a:t>
          </a:r>
          <a:r>
            <a:rPr kumimoji="1" lang="ja-JP" altLang="en-US" sz="2800" b="1" dirty="0">
              <a:solidFill>
                <a:sysClr val="windowText" lastClr="000000">
                  <a:hueOff val="0"/>
                  <a:satOff val="0"/>
                  <a:lumOff val="0"/>
                  <a:alphaOff val="0"/>
                </a:sysClr>
              </a:solidFill>
              <a:latin typeface="+mn-ea"/>
              <a:ea typeface="+mn-ea"/>
              <a:cs typeface="メイリオ" panose="020B0604030504040204" pitchFamily="50" charset="-128"/>
            </a:rPr>
            <a:t>幼児教育</a:t>
          </a:r>
          <a:r>
            <a:rPr kumimoji="1" lang="en-US" altLang="ja-JP" sz="2800" b="1" dirty="0">
              <a:solidFill>
                <a:sysClr val="windowText" lastClr="000000">
                  <a:hueOff val="0"/>
                  <a:satOff val="0"/>
                  <a:lumOff val="0"/>
                  <a:alphaOff val="0"/>
                </a:sysClr>
              </a:solidFill>
              <a:latin typeface="+mn-ea"/>
              <a:ea typeface="+mn-ea"/>
              <a:cs typeface="メイリオ" panose="020B0604030504040204" pitchFamily="50" charset="-128"/>
            </a:rPr>
            <a:t>-</a:t>
          </a:r>
          <a:endParaRPr kumimoji="1" lang="ja-JP" altLang="en-US" sz="1500" b="1" dirty="0">
            <a:solidFill>
              <a:sysClr val="windowText" lastClr="000000">
                <a:hueOff val="0"/>
                <a:satOff val="0"/>
                <a:lumOff val="0"/>
                <a:alphaOff val="0"/>
              </a:sysClr>
            </a:solidFill>
            <a:latin typeface="+mn-ea"/>
            <a:ea typeface="+mn-ea"/>
            <a:cs typeface="メイリオ" panose="020B0604030504040204" pitchFamily="50" charset="-128"/>
          </a:endParaRPr>
        </a:p>
      </dgm:t>
    </dgm:pt>
    <dgm:pt modelId="{5DD05A0D-C276-492D-B4DD-E1AEB3960207}" type="parTrans" cxnId="{C1569EB4-362B-4F75-BF03-FEE9E69037F2}">
      <dgm:prSet/>
      <dgm:spPr/>
      <dgm:t>
        <a:bodyPr/>
        <a:lstStyle/>
        <a:p>
          <a:endParaRPr kumimoji="1" lang="ja-JP" altLang="en-US"/>
        </a:p>
      </dgm:t>
    </dgm:pt>
    <dgm:pt modelId="{4F5CB94B-2183-450D-84D3-B8E5914141C6}" type="sibTrans" cxnId="{C1569EB4-362B-4F75-BF03-FEE9E69037F2}">
      <dgm:prSet/>
      <dgm:spPr/>
      <dgm:t>
        <a:bodyPr/>
        <a:lstStyle/>
        <a:p>
          <a:endParaRPr kumimoji="1" lang="ja-JP" altLang="en-US"/>
        </a:p>
      </dgm:t>
    </dgm:pt>
    <dgm:pt modelId="{2145B286-CD3D-4C5B-8777-10BD42D960C9}">
      <dgm:prSet phldrT="[テキスト]" custT="1"/>
      <dgm:spPr>
        <a:xfrm>
          <a:off x="3040489" y="98236"/>
          <a:ext cx="840808" cy="84080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kumimoji="1" lang="ja-JP" altLang="en-US" sz="2400" b="1" dirty="0">
              <a:solidFill>
                <a:sysClr val="window" lastClr="FFFFFF"/>
              </a:solidFill>
              <a:latin typeface="+mn-ea"/>
              <a:ea typeface="+mn-ea"/>
              <a:cs typeface="メイリオ" panose="020B0604030504040204" pitchFamily="50" charset="-128"/>
            </a:rPr>
            <a:t>自覚的な学び</a:t>
          </a:r>
          <a:endParaRPr kumimoji="1" lang="en-US" altLang="ja-JP" sz="2400" b="1" dirty="0">
            <a:solidFill>
              <a:sysClr val="window" lastClr="FFFFFF"/>
            </a:solidFill>
            <a:latin typeface="+mn-ea"/>
            <a:ea typeface="+mn-ea"/>
            <a:cs typeface="メイリオ" panose="020B0604030504040204" pitchFamily="50" charset="-128"/>
          </a:endParaRPr>
        </a:p>
        <a:p>
          <a:pPr>
            <a:buNone/>
          </a:pPr>
          <a:r>
            <a:rPr kumimoji="1" lang="ja-JP" altLang="en-US" sz="2400" b="1" dirty="0">
              <a:solidFill>
                <a:sysClr val="window" lastClr="FFFFFF"/>
              </a:solidFill>
              <a:latin typeface="+mn-ea"/>
              <a:ea typeface="+mn-ea"/>
              <a:cs typeface="メイリオ" panose="020B0604030504040204" pitchFamily="50" charset="-128"/>
            </a:rPr>
            <a:t>－小学校教育</a:t>
          </a:r>
          <a:r>
            <a:rPr kumimoji="1" lang="en-US" altLang="ja-JP" sz="2400" b="1" dirty="0">
              <a:solidFill>
                <a:sysClr val="window" lastClr="FFFFFF"/>
              </a:solidFill>
              <a:latin typeface="+mn-ea"/>
              <a:ea typeface="+mn-ea"/>
              <a:cs typeface="メイリオ" panose="020B0604030504040204" pitchFamily="50" charset="-128"/>
            </a:rPr>
            <a:t>-</a:t>
          </a:r>
          <a:endParaRPr kumimoji="1" lang="ja-JP" altLang="en-US" sz="2400" b="1" dirty="0">
            <a:solidFill>
              <a:sysClr val="window" lastClr="FFFFFF"/>
            </a:solidFill>
            <a:latin typeface="+mn-ea"/>
            <a:ea typeface="+mn-ea"/>
            <a:cs typeface="メイリオ" panose="020B0604030504040204" pitchFamily="50" charset="-128"/>
          </a:endParaRPr>
        </a:p>
      </dgm:t>
    </dgm:pt>
    <dgm:pt modelId="{2DC5550C-5522-406F-93F5-6296DB38DE59}" type="parTrans" cxnId="{932D01E0-22D6-4BF3-B0A1-0BABA39D5CC7}">
      <dgm:prSet/>
      <dgm:spPr/>
      <dgm:t>
        <a:bodyPr/>
        <a:lstStyle/>
        <a:p>
          <a:endParaRPr kumimoji="1" lang="ja-JP" altLang="en-US"/>
        </a:p>
      </dgm:t>
    </dgm:pt>
    <dgm:pt modelId="{F0DAF086-A73B-4034-8BD4-49C9C74B3A47}" type="sibTrans" cxnId="{932D01E0-22D6-4BF3-B0A1-0BABA39D5CC7}">
      <dgm:prSet/>
      <dgm:spPr/>
      <dgm:t>
        <a:bodyPr/>
        <a:lstStyle/>
        <a:p>
          <a:endParaRPr kumimoji="1" lang="ja-JP" altLang="en-US"/>
        </a:p>
      </dgm:t>
    </dgm:pt>
    <dgm:pt modelId="{1664AC05-7DD0-411E-A69C-B0C65C9EF6B4}" type="pres">
      <dgm:prSet presAssocID="{CF824071-E79E-44A0-95B0-6C5EC69DE45E}" presName="Name0" presStyleCnt="0">
        <dgm:presLayoutVars>
          <dgm:dir/>
          <dgm:animOne val="branch"/>
          <dgm:animLvl val="lvl"/>
        </dgm:presLayoutVars>
      </dgm:prSet>
      <dgm:spPr/>
    </dgm:pt>
    <dgm:pt modelId="{D77A1A38-5272-4FE0-AE0F-B39FF5AF1AC4}" type="pres">
      <dgm:prSet presAssocID="{CB5269BE-BEE1-4095-83E7-69972A880CF9}" presName="chaos" presStyleCnt="0"/>
      <dgm:spPr/>
    </dgm:pt>
    <dgm:pt modelId="{50F724B1-0B1A-40D2-B0E8-D763B6A64505}" type="pres">
      <dgm:prSet presAssocID="{CB5269BE-BEE1-4095-83E7-69972A880CF9}" presName="parTx1" presStyleLbl="revTx" presStyleIdx="0" presStyleCnt="1" custScaleX="108314" custScaleY="148796" custLinFactNeighborX="-398" custLinFactNeighborY="27359"/>
      <dgm:spPr/>
    </dgm:pt>
    <dgm:pt modelId="{653467E9-280B-42A7-A544-75D5DAB51C52}" type="pres">
      <dgm:prSet presAssocID="{CB5269BE-BEE1-4095-83E7-69972A880CF9}" presName="c1" presStyleLbl="node1" presStyleIdx="0" presStyleCnt="19"/>
      <dgm:spPr>
        <a:xfrm>
          <a:off x="925220" y="262718"/>
          <a:ext cx="78590" cy="78590"/>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9D135262-41D3-4626-8BD7-E3A47BD82DC5}" type="pres">
      <dgm:prSet presAssocID="{CB5269BE-BEE1-4095-83E7-69972A880CF9}" presName="c2" presStyleLbl="node1" presStyleIdx="1" presStyleCnt="19"/>
      <dgm:spPr>
        <a:xfrm>
          <a:off x="980233" y="152690"/>
          <a:ext cx="78590" cy="78590"/>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6B087D9-87F1-4B81-975A-1FC261BFDC4E}" type="pres">
      <dgm:prSet presAssocID="{CB5269BE-BEE1-4095-83E7-69972A880CF9}" presName="c3" presStyleLbl="node1" presStyleIdx="2" presStyleCnt="19"/>
      <dgm:spPr>
        <a:xfrm>
          <a:off x="1112266" y="174696"/>
          <a:ext cx="123499" cy="123499"/>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0FB881E-5F47-475D-BE38-5897CA1C848B}" type="pres">
      <dgm:prSet presAssocID="{CB5269BE-BEE1-4095-83E7-69972A880CF9}" presName="c4" presStyleLbl="node1" presStyleIdx="3" presStyleCnt="19"/>
      <dgm:spPr>
        <a:xfrm>
          <a:off x="1222293" y="53666"/>
          <a:ext cx="78590" cy="7859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428836D-7CC1-45BD-923C-311C9EE64E70}" type="pres">
      <dgm:prSet presAssocID="{CB5269BE-BEE1-4095-83E7-69972A880CF9}" presName="c5" presStyleLbl="node1" presStyleIdx="4" presStyleCnt="19"/>
      <dgm:spPr>
        <a:xfrm>
          <a:off x="1365328" y="9655"/>
          <a:ext cx="78590" cy="78590"/>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0821D7F-A6CE-42EE-BEDE-9F688224C1C8}" type="pres">
      <dgm:prSet presAssocID="{CB5269BE-BEE1-4095-83E7-69972A880CF9}" presName="c6" presStyleLbl="node1" presStyleIdx="5" presStyleCnt="19"/>
      <dgm:spPr>
        <a:xfrm>
          <a:off x="1541372" y="86674"/>
          <a:ext cx="78590" cy="78590"/>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8C97DF4-31F9-4011-A2D2-9201D06045DA}" type="pres">
      <dgm:prSet presAssocID="{CB5269BE-BEE1-4095-83E7-69972A880CF9}" presName="c7" presStyleLbl="node1" presStyleIdx="6" presStyleCnt="19"/>
      <dgm:spPr>
        <a:xfrm>
          <a:off x="1651399" y="141688"/>
          <a:ext cx="123499" cy="123499"/>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E7C6F70-E24A-4CC7-8D1C-2F439D6888E9}" type="pres">
      <dgm:prSet presAssocID="{CB5269BE-BEE1-4095-83E7-69972A880CF9}" presName="c8" presStyleLbl="node1" presStyleIdx="7" presStyleCnt="19"/>
      <dgm:spPr>
        <a:xfrm>
          <a:off x="1805437" y="262718"/>
          <a:ext cx="78590" cy="78590"/>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AF70785-7FE3-400B-8C85-1DF939BC5CA8}" type="pres">
      <dgm:prSet presAssocID="{CB5269BE-BEE1-4095-83E7-69972A880CF9}" presName="c9" presStyleLbl="node1" presStyleIdx="8" presStyleCnt="19"/>
      <dgm:spPr>
        <a:xfrm>
          <a:off x="1871453" y="383748"/>
          <a:ext cx="78590" cy="7859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21A3391-8195-4ABA-ABAF-224F54E95604}" type="pres">
      <dgm:prSet presAssocID="{CB5269BE-BEE1-4095-83E7-69972A880CF9}" presName="c10" presStyleLbl="node1" presStyleIdx="9" presStyleCnt="19"/>
      <dgm:spPr>
        <a:xfrm>
          <a:off x="1299312" y="152690"/>
          <a:ext cx="202090" cy="202090"/>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9C7B457-54F8-45BD-919E-F67872A74667}" type="pres">
      <dgm:prSet presAssocID="{CB5269BE-BEE1-4095-83E7-69972A880CF9}" presName="c11" presStyleLbl="node1" presStyleIdx="10" presStyleCnt="19"/>
      <dgm:spPr>
        <a:xfrm>
          <a:off x="870206" y="570794"/>
          <a:ext cx="78590" cy="78590"/>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3DE8FFC-86DA-431F-983A-8DC53F90DE13}" type="pres">
      <dgm:prSet presAssocID="{CB5269BE-BEE1-4095-83E7-69972A880CF9}" presName="c12" presStyleLbl="node1" presStyleIdx="11" presStyleCnt="19"/>
      <dgm:spPr>
        <a:xfrm>
          <a:off x="936222" y="669818"/>
          <a:ext cx="123499" cy="123499"/>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9AAC1D01-1462-48DA-9F22-CB14CCCF7B2F}" type="pres">
      <dgm:prSet presAssocID="{CB5269BE-BEE1-4095-83E7-69972A880CF9}" presName="c13" presStyleLbl="node1" presStyleIdx="12" presStyleCnt="19"/>
      <dgm:spPr>
        <a:xfrm>
          <a:off x="1101263" y="757840"/>
          <a:ext cx="179636" cy="179636"/>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ABEF52B-DAC2-43B6-AE1E-66769A861970}" type="pres">
      <dgm:prSet presAssocID="{CB5269BE-BEE1-4095-83E7-69972A880CF9}" presName="c14" presStyleLbl="node1" presStyleIdx="13" presStyleCnt="19"/>
      <dgm:spPr>
        <a:xfrm>
          <a:off x="1332320" y="900875"/>
          <a:ext cx="78590" cy="7859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DFC3F60-E9CB-4A38-8400-A44427889A09}" type="pres">
      <dgm:prSet presAssocID="{CB5269BE-BEE1-4095-83E7-69972A880CF9}" presName="c15" presStyleLbl="node1" presStyleIdx="14" presStyleCnt="19"/>
      <dgm:spPr>
        <a:xfrm>
          <a:off x="1376331" y="757840"/>
          <a:ext cx="123499" cy="123499"/>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957C9EE-FE61-4A79-9771-3CD23910F017}" type="pres">
      <dgm:prSet presAssocID="{CB5269BE-BEE1-4095-83E7-69972A880CF9}" presName="c16" presStyleLbl="node1" presStyleIdx="15" presStyleCnt="19"/>
      <dgm:spPr>
        <a:xfrm>
          <a:off x="1486358" y="911878"/>
          <a:ext cx="78590" cy="78590"/>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D9D52EA-8E75-4334-8CA4-09E59C3A332A}" type="pres">
      <dgm:prSet presAssocID="{CB5269BE-BEE1-4095-83E7-69972A880CF9}" presName="c17" presStyleLbl="node1" presStyleIdx="16" presStyleCnt="19"/>
      <dgm:spPr>
        <a:xfrm>
          <a:off x="1585383" y="735835"/>
          <a:ext cx="179636" cy="179636"/>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3F4B92D-6D1E-4635-AE70-E3310D85600C}" type="pres">
      <dgm:prSet presAssocID="{CB5269BE-BEE1-4095-83E7-69972A880CF9}" presName="c18" presStyleLbl="node1" presStyleIdx="17" presStyleCnt="19"/>
      <dgm:spPr>
        <a:xfrm>
          <a:off x="1827442" y="691824"/>
          <a:ext cx="123499" cy="123499"/>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9018C06F-7F5D-473E-92BA-518FAFBFFC48}" type="pres">
      <dgm:prSet presAssocID="{4F5CB94B-2183-450D-84D3-B8E5914141C6}" presName="chevronComposite1" presStyleCnt="0"/>
      <dgm:spPr/>
    </dgm:pt>
    <dgm:pt modelId="{4525F8BF-95EE-4201-BF0D-F8A0542442DB}" type="pres">
      <dgm:prSet presAssocID="{4F5CB94B-2183-450D-84D3-B8E5914141C6}" presName="chevron1" presStyleLbl="sibTrans2D1" presStyleIdx="0" presStyleCnt="2" custLinFactNeighborX="56603" custLinFactNeighborY="-1603"/>
      <dgm:spPr>
        <a:xfrm>
          <a:off x="2179542" y="184041"/>
          <a:ext cx="362701" cy="692436"/>
        </a:xfrm>
        <a:prstGeom prst="chevron">
          <a:avLst>
            <a:gd name="adj" fmla="val 62310"/>
          </a:avLst>
        </a:prstGeom>
        <a:solidFill>
          <a:srgbClr val="ED7D31">
            <a:hueOff val="0"/>
            <a:satOff val="0"/>
            <a:lumOff val="0"/>
            <a:alphaOff val="0"/>
          </a:srgbClr>
        </a:solidFill>
        <a:ln>
          <a:noFill/>
        </a:ln>
        <a:effectLst/>
      </dgm:spPr>
    </dgm:pt>
    <dgm:pt modelId="{C1B81E00-69D6-465F-95CA-EAF3F418A72A}" type="pres">
      <dgm:prSet presAssocID="{4F5CB94B-2183-450D-84D3-B8E5914141C6}" presName="spChevron1" presStyleCnt="0"/>
      <dgm:spPr/>
    </dgm:pt>
    <dgm:pt modelId="{831E190D-FAEF-465B-858B-AED7F0354C6D}" type="pres">
      <dgm:prSet presAssocID="{4F5CB94B-2183-450D-84D3-B8E5914141C6}" presName="overlap" presStyleCnt="0"/>
      <dgm:spPr/>
    </dgm:pt>
    <dgm:pt modelId="{1F8B41B9-9B03-4D08-82BB-98D275F30E22}" type="pres">
      <dgm:prSet presAssocID="{4F5CB94B-2183-450D-84D3-B8E5914141C6}" presName="chevronComposite2" presStyleCnt="0"/>
      <dgm:spPr/>
    </dgm:pt>
    <dgm:pt modelId="{2CE4452F-9425-4F60-8BC1-0257E32499E7}" type="pres">
      <dgm:prSet presAssocID="{4F5CB94B-2183-450D-84D3-B8E5914141C6}" presName="chevron2" presStyleLbl="sibTrans2D1" presStyleIdx="1" presStyleCnt="2" custLinFactNeighborX="44789" custLinFactNeighborY="341"/>
      <dgm:spPr>
        <a:xfrm>
          <a:off x="2523924" y="174513"/>
          <a:ext cx="362701" cy="692436"/>
        </a:xfrm>
        <a:prstGeom prst="chevron">
          <a:avLst>
            <a:gd name="adj" fmla="val 62310"/>
          </a:avLst>
        </a:prstGeom>
        <a:solidFill>
          <a:srgbClr val="A5A5A5">
            <a:hueOff val="0"/>
            <a:satOff val="0"/>
            <a:lumOff val="0"/>
            <a:alphaOff val="0"/>
          </a:srgbClr>
        </a:solidFill>
        <a:ln>
          <a:noFill/>
        </a:ln>
        <a:effectLst/>
      </dgm:spPr>
    </dgm:pt>
    <dgm:pt modelId="{BA1E0956-AE86-4D9E-A92D-4CC1ABD5BB47}" type="pres">
      <dgm:prSet presAssocID="{4F5CB94B-2183-450D-84D3-B8E5914141C6}" presName="spChevron2" presStyleCnt="0"/>
      <dgm:spPr/>
    </dgm:pt>
    <dgm:pt modelId="{DE58114E-A17D-4193-A108-FA8D7F8FFD74}" type="pres">
      <dgm:prSet presAssocID="{2145B286-CD3D-4C5B-8777-10BD42D960C9}" presName="last" presStyleCnt="0"/>
      <dgm:spPr/>
    </dgm:pt>
    <dgm:pt modelId="{B1EE290D-25D1-4BE1-A575-D2764FC479E0}" type="pres">
      <dgm:prSet presAssocID="{2145B286-CD3D-4C5B-8777-10BD42D960C9}" presName="circleTx" presStyleLbl="node1" presStyleIdx="18" presStyleCnt="19" custScaleX="127080" custScaleY="118948" custLinFactNeighborX="38899" custLinFactNeighborY="-9943"/>
      <dgm:spPr/>
    </dgm:pt>
    <dgm:pt modelId="{FF7FCDF9-5F1F-4E13-A97D-486D4FD1C98A}" type="pres">
      <dgm:prSet presAssocID="{2145B286-CD3D-4C5B-8777-10BD42D960C9}" presName="spN" presStyleCnt="0"/>
      <dgm:spPr/>
    </dgm:pt>
  </dgm:ptLst>
  <dgm:cxnLst>
    <dgm:cxn modelId="{E621A178-D005-4E00-8DFC-261745C1D839}" type="presOf" srcId="{CB5269BE-BEE1-4095-83E7-69972A880CF9}" destId="{50F724B1-0B1A-40D2-B0E8-D763B6A64505}" srcOrd="0" destOrd="0" presId="urn:microsoft.com/office/officeart/2009/3/layout/RandomtoResultProcess"/>
    <dgm:cxn modelId="{7614C0A0-71AA-4812-87D8-F3395A0D9F2D}" type="presOf" srcId="{2145B286-CD3D-4C5B-8777-10BD42D960C9}" destId="{B1EE290D-25D1-4BE1-A575-D2764FC479E0}" srcOrd="0" destOrd="0" presId="urn:microsoft.com/office/officeart/2009/3/layout/RandomtoResultProcess"/>
    <dgm:cxn modelId="{C1569EB4-362B-4F75-BF03-FEE9E69037F2}" srcId="{CF824071-E79E-44A0-95B0-6C5EC69DE45E}" destId="{CB5269BE-BEE1-4095-83E7-69972A880CF9}" srcOrd="0" destOrd="0" parTransId="{5DD05A0D-C276-492D-B4DD-E1AEB3960207}" sibTransId="{4F5CB94B-2183-450D-84D3-B8E5914141C6}"/>
    <dgm:cxn modelId="{932D01E0-22D6-4BF3-B0A1-0BABA39D5CC7}" srcId="{CF824071-E79E-44A0-95B0-6C5EC69DE45E}" destId="{2145B286-CD3D-4C5B-8777-10BD42D960C9}" srcOrd="1" destOrd="0" parTransId="{2DC5550C-5522-406F-93F5-6296DB38DE59}" sibTransId="{F0DAF086-A73B-4034-8BD4-49C9C74B3A47}"/>
    <dgm:cxn modelId="{20A239E6-1B24-43F7-9E12-00AADEA985AF}" type="presOf" srcId="{CF824071-E79E-44A0-95B0-6C5EC69DE45E}" destId="{1664AC05-7DD0-411E-A69C-B0C65C9EF6B4}" srcOrd="0" destOrd="0" presId="urn:microsoft.com/office/officeart/2009/3/layout/RandomtoResultProcess"/>
    <dgm:cxn modelId="{4B9ACF97-30CF-41F2-9471-3728FD8BE24E}" type="presParOf" srcId="{1664AC05-7DD0-411E-A69C-B0C65C9EF6B4}" destId="{D77A1A38-5272-4FE0-AE0F-B39FF5AF1AC4}" srcOrd="0" destOrd="0" presId="urn:microsoft.com/office/officeart/2009/3/layout/RandomtoResultProcess"/>
    <dgm:cxn modelId="{D02474B9-60E5-4169-8727-09E41FC47D76}" type="presParOf" srcId="{D77A1A38-5272-4FE0-AE0F-B39FF5AF1AC4}" destId="{50F724B1-0B1A-40D2-B0E8-D763B6A64505}" srcOrd="0" destOrd="0" presId="urn:microsoft.com/office/officeart/2009/3/layout/RandomtoResultProcess"/>
    <dgm:cxn modelId="{1F091A88-9209-4DD4-9B4D-044EDF9922B1}" type="presParOf" srcId="{D77A1A38-5272-4FE0-AE0F-B39FF5AF1AC4}" destId="{653467E9-280B-42A7-A544-75D5DAB51C52}" srcOrd="1" destOrd="0" presId="urn:microsoft.com/office/officeart/2009/3/layout/RandomtoResultProcess"/>
    <dgm:cxn modelId="{CACC1C35-319E-4152-96BF-0EE19DFD532C}" type="presParOf" srcId="{D77A1A38-5272-4FE0-AE0F-B39FF5AF1AC4}" destId="{9D135262-41D3-4626-8BD7-E3A47BD82DC5}" srcOrd="2" destOrd="0" presId="urn:microsoft.com/office/officeart/2009/3/layout/RandomtoResultProcess"/>
    <dgm:cxn modelId="{3CC1609B-0F60-4DF4-8CB8-BCBF3A23261F}" type="presParOf" srcId="{D77A1A38-5272-4FE0-AE0F-B39FF5AF1AC4}" destId="{76B087D9-87F1-4B81-975A-1FC261BFDC4E}" srcOrd="3" destOrd="0" presId="urn:microsoft.com/office/officeart/2009/3/layout/RandomtoResultProcess"/>
    <dgm:cxn modelId="{56E73F82-D8E3-41A3-96CB-2BB014D947BE}" type="presParOf" srcId="{D77A1A38-5272-4FE0-AE0F-B39FF5AF1AC4}" destId="{50FB881E-5F47-475D-BE38-5897CA1C848B}" srcOrd="4" destOrd="0" presId="urn:microsoft.com/office/officeart/2009/3/layout/RandomtoResultProcess"/>
    <dgm:cxn modelId="{ACF3D043-12D8-431C-8B38-C8777CF1746F}" type="presParOf" srcId="{D77A1A38-5272-4FE0-AE0F-B39FF5AF1AC4}" destId="{E428836D-7CC1-45BD-923C-311C9EE64E70}" srcOrd="5" destOrd="0" presId="urn:microsoft.com/office/officeart/2009/3/layout/RandomtoResultProcess"/>
    <dgm:cxn modelId="{3C6FB614-DEEB-4437-A789-2A62E2C8BD2E}" type="presParOf" srcId="{D77A1A38-5272-4FE0-AE0F-B39FF5AF1AC4}" destId="{80821D7F-A6CE-42EE-BEDE-9F688224C1C8}" srcOrd="6" destOrd="0" presId="urn:microsoft.com/office/officeart/2009/3/layout/RandomtoResultProcess"/>
    <dgm:cxn modelId="{2412DB3A-A12D-4251-A93D-F4E7E7471168}" type="presParOf" srcId="{D77A1A38-5272-4FE0-AE0F-B39FF5AF1AC4}" destId="{A8C97DF4-31F9-4011-A2D2-9201D06045DA}" srcOrd="7" destOrd="0" presId="urn:microsoft.com/office/officeart/2009/3/layout/RandomtoResultProcess"/>
    <dgm:cxn modelId="{7D524DC8-DE8A-44AB-8066-5629F31D3329}" type="presParOf" srcId="{D77A1A38-5272-4FE0-AE0F-B39FF5AF1AC4}" destId="{8E7C6F70-E24A-4CC7-8D1C-2F439D6888E9}" srcOrd="8" destOrd="0" presId="urn:microsoft.com/office/officeart/2009/3/layout/RandomtoResultProcess"/>
    <dgm:cxn modelId="{0EBC0345-8BED-42EA-98B0-115A8DBCEF02}" type="presParOf" srcId="{D77A1A38-5272-4FE0-AE0F-B39FF5AF1AC4}" destId="{FAF70785-7FE3-400B-8C85-1DF939BC5CA8}" srcOrd="9" destOrd="0" presId="urn:microsoft.com/office/officeart/2009/3/layout/RandomtoResultProcess"/>
    <dgm:cxn modelId="{FB2E5EF5-7CA8-4BC0-A1C3-767F340F0DA8}" type="presParOf" srcId="{D77A1A38-5272-4FE0-AE0F-B39FF5AF1AC4}" destId="{321A3391-8195-4ABA-ABAF-224F54E95604}" srcOrd="10" destOrd="0" presId="urn:microsoft.com/office/officeart/2009/3/layout/RandomtoResultProcess"/>
    <dgm:cxn modelId="{3570E261-9ED4-4583-8E05-6B2B2ECCFA69}" type="presParOf" srcId="{D77A1A38-5272-4FE0-AE0F-B39FF5AF1AC4}" destId="{E9C7B457-54F8-45BD-919E-F67872A74667}" srcOrd="11" destOrd="0" presId="urn:microsoft.com/office/officeart/2009/3/layout/RandomtoResultProcess"/>
    <dgm:cxn modelId="{784BA255-9D4E-4308-807B-7F6EBED977C8}" type="presParOf" srcId="{D77A1A38-5272-4FE0-AE0F-B39FF5AF1AC4}" destId="{F3DE8FFC-86DA-431F-983A-8DC53F90DE13}" srcOrd="12" destOrd="0" presId="urn:microsoft.com/office/officeart/2009/3/layout/RandomtoResultProcess"/>
    <dgm:cxn modelId="{C8937E55-D474-45AF-ADA2-7906F856BC6C}" type="presParOf" srcId="{D77A1A38-5272-4FE0-AE0F-B39FF5AF1AC4}" destId="{9AAC1D01-1462-48DA-9F22-CB14CCCF7B2F}" srcOrd="13" destOrd="0" presId="urn:microsoft.com/office/officeart/2009/3/layout/RandomtoResultProcess"/>
    <dgm:cxn modelId="{6DDD35B9-B50E-47FE-852D-DF167B6C3CDD}" type="presParOf" srcId="{D77A1A38-5272-4FE0-AE0F-B39FF5AF1AC4}" destId="{4ABEF52B-DAC2-43B6-AE1E-66769A861970}" srcOrd="14" destOrd="0" presId="urn:microsoft.com/office/officeart/2009/3/layout/RandomtoResultProcess"/>
    <dgm:cxn modelId="{2AFCAD6B-F802-4285-8D42-22F010C00AFC}" type="presParOf" srcId="{D77A1A38-5272-4FE0-AE0F-B39FF5AF1AC4}" destId="{6DFC3F60-E9CB-4A38-8400-A44427889A09}" srcOrd="15" destOrd="0" presId="urn:microsoft.com/office/officeart/2009/3/layout/RandomtoResultProcess"/>
    <dgm:cxn modelId="{CACFE762-53E7-425A-A1BD-84BCBC1847AA}" type="presParOf" srcId="{D77A1A38-5272-4FE0-AE0F-B39FF5AF1AC4}" destId="{5957C9EE-FE61-4A79-9771-3CD23910F017}" srcOrd="16" destOrd="0" presId="urn:microsoft.com/office/officeart/2009/3/layout/RandomtoResultProcess"/>
    <dgm:cxn modelId="{E6553F3A-AE10-47C1-BAD7-F6AE539BAA2A}" type="presParOf" srcId="{D77A1A38-5272-4FE0-AE0F-B39FF5AF1AC4}" destId="{0D9D52EA-8E75-4334-8CA4-09E59C3A332A}" srcOrd="17" destOrd="0" presId="urn:microsoft.com/office/officeart/2009/3/layout/RandomtoResultProcess"/>
    <dgm:cxn modelId="{0448C057-F4B6-4B1E-AFF6-4E07D2869428}" type="presParOf" srcId="{D77A1A38-5272-4FE0-AE0F-B39FF5AF1AC4}" destId="{E3F4B92D-6D1E-4635-AE70-E3310D85600C}" srcOrd="18" destOrd="0" presId="urn:microsoft.com/office/officeart/2009/3/layout/RandomtoResultProcess"/>
    <dgm:cxn modelId="{CA8462CD-0ABF-4075-92F5-FAF896FBF607}" type="presParOf" srcId="{1664AC05-7DD0-411E-A69C-B0C65C9EF6B4}" destId="{9018C06F-7F5D-473E-92BA-518FAFBFFC48}" srcOrd="1" destOrd="0" presId="urn:microsoft.com/office/officeart/2009/3/layout/RandomtoResultProcess"/>
    <dgm:cxn modelId="{04774343-6DDE-49D8-BFE0-FC103B9349F2}" type="presParOf" srcId="{9018C06F-7F5D-473E-92BA-518FAFBFFC48}" destId="{4525F8BF-95EE-4201-BF0D-F8A0542442DB}" srcOrd="0" destOrd="0" presId="urn:microsoft.com/office/officeart/2009/3/layout/RandomtoResultProcess"/>
    <dgm:cxn modelId="{016861CA-585E-4829-A850-4F1BBDDCD5E2}" type="presParOf" srcId="{9018C06F-7F5D-473E-92BA-518FAFBFFC48}" destId="{C1B81E00-69D6-465F-95CA-EAF3F418A72A}" srcOrd="1" destOrd="0" presId="urn:microsoft.com/office/officeart/2009/3/layout/RandomtoResultProcess"/>
    <dgm:cxn modelId="{E9BD32B0-9A28-4CFA-902B-0F5C65FB412C}" type="presParOf" srcId="{1664AC05-7DD0-411E-A69C-B0C65C9EF6B4}" destId="{831E190D-FAEF-465B-858B-AED7F0354C6D}" srcOrd="2" destOrd="0" presId="urn:microsoft.com/office/officeart/2009/3/layout/RandomtoResultProcess"/>
    <dgm:cxn modelId="{79B2AC65-3EE6-4741-984B-37E263762871}" type="presParOf" srcId="{1664AC05-7DD0-411E-A69C-B0C65C9EF6B4}" destId="{1F8B41B9-9B03-4D08-82BB-98D275F30E22}" srcOrd="3" destOrd="0" presId="urn:microsoft.com/office/officeart/2009/3/layout/RandomtoResultProcess"/>
    <dgm:cxn modelId="{99E5DA4A-2448-467C-81B1-7DF96C090E1B}" type="presParOf" srcId="{1F8B41B9-9B03-4D08-82BB-98D275F30E22}" destId="{2CE4452F-9425-4F60-8BC1-0257E32499E7}" srcOrd="0" destOrd="0" presId="urn:microsoft.com/office/officeart/2009/3/layout/RandomtoResultProcess"/>
    <dgm:cxn modelId="{17DA7A99-AD34-4AA8-BC3C-CEA0FFA81D0B}" type="presParOf" srcId="{1F8B41B9-9B03-4D08-82BB-98D275F30E22}" destId="{BA1E0956-AE86-4D9E-A92D-4CC1ABD5BB47}" srcOrd="1" destOrd="0" presId="urn:microsoft.com/office/officeart/2009/3/layout/RandomtoResultProcess"/>
    <dgm:cxn modelId="{3B974665-E30B-4D54-B430-40B7FF2ED462}" type="presParOf" srcId="{1664AC05-7DD0-411E-A69C-B0C65C9EF6B4}" destId="{DE58114E-A17D-4193-A108-FA8D7F8FFD74}" srcOrd="4" destOrd="0" presId="urn:microsoft.com/office/officeart/2009/3/layout/RandomtoResultProcess"/>
    <dgm:cxn modelId="{90F76DCF-6DDA-491C-BD23-FF4B855EB580}" type="presParOf" srcId="{DE58114E-A17D-4193-A108-FA8D7F8FFD74}" destId="{B1EE290D-25D1-4BE1-A575-D2764FC479E0}" srcOrd="0" destOrd="0" presId="urn:microsoft.com/office/officeart/2009/3/layout/RandomtoResultProcess"/>
    <dgm:cxn modelId="{3DC6A512-8E8B-4C8F-99E9-D92828428541}" type="presParOf" srcId="{DE58114E-A17D-4193-A108-FA8D7F8FFD74}" destId="{FF7FCDF9-5F1F-4E13-A97D-486D4FD1C98A}"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724B1-0B1A-40D2-B0E8-D763B6A64505}">
      <dsp:nvSpPr>
        <dsp:cNvPr id="0" name=""/>
        <dsp:cNvSpPr/>
      </dsp:nvSpPr>
      <dsp:spPr>
        <a:xfrm>
          <a:off x="1484381" y="1036524"/>
          <a:ext cx="3029267" cy="1371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50000"/>
            </a:lnSpc>
            <a:spcBef>
              <a:spcPct val="0"/>
            </a:spcBef>
            <a:spcAft>
              <a:spcPct val="35000"/>
            </a:spcAft>
            <a:buNone/>
          </a:pPr>
          <a:r>
            <a:rPr kumimoji="1" lang="ja-JP" altLang="en-US" sz="2800" b="1" kern="1200" dirty="0">
              <a:solidFill>
                <a:sysClr val="windowText" lastClr="000000">
                  <a:hueOff val="0"/>
                  <a:satOff val="0"/>
                  <a:lumOff val="0"/>
                  <a:alphaOff val="0"/>
                </a:sysClr>
              </a:solidFill>
              <a:latin typeface="+mn-ea"/>
              <a:ea typeface="+mn-ea"/>
              <a:cs typeface="メイリオ" panose="020B0604030504040204" pitchFamily="50" charset="-128"/>
            </a:rPr>
            <a:t>学びの芽生え</a:t>
          </a:r>
          <a:endParaRPr kumimoji="1" lang="en-US" altLang="ja-JP" sz="2800" b="1" kern="1200" dirty="0">
            <a:solidFill>
              <a:sysClr val="windowText" lastClr="000000">
                <a:hueOff val="0"/>
                <a:satOff val="0"/>
                <a:lumOff val="0"/>
                <a:alphaOff val="0"/>
              </a:sysClr>
            </a:solidFill>
            <a:latin typeface="+mn-ea"/>
            <a:ea typeface="+mn-ea"/>
            <a:cs typeface="メイリオ" panose="020B0604030504040204" pitchFamily="50" charset="-128"/>
          </a:endParaRPr>
        </a:p>
        <a:p>
          <a:pPr marL="0" lvl="0" indent="0" algn="ctr" defTabSz="1244600">
            <a:lnSpc>
              <a:spcPct val="50000"/>
            </a:lnSpc>
            <a:spcBef>
              <a:spcPct val="0"/>
            </a:spcBef>
            <a:spcAft>
              <a:spcPct val="35000"/>
            </a:spcAft>
            <a:buNone/>
          </a:pPr>
          <a:r>
            <a:rPr kumimoji="1" lang="en-US" altLang="ja-JP" sz="2800" b="1" kern="1200" dirty="0">
              <a:solidFill>
                <a:sysClr val="windowText" lastClr="000000">
                  <a:hueOff val="0"/>
                  <a:satOff val="0"/>
                  <a:lumOff val="0"/>
                  <a:alphaOff val="0"/>
                </a:sysClr>
              </a:solidFill>
              <a:latin typeface="+mn-ea"/>
              <a:ea typeface="+mn-ea"/>
              <a:cs typeface="メイリオ" panose="020B0604030504040204" pitchFamily="50" charset="-128"/>
            </a:rPr>
            <a:t>-</a:t>
          </a:r>
          <a:r>
            <a:rPr kumimoji="1" lang="ja-JP" altLang="en-US" sz="2800" b="1" kern="1200" dirty="0">
              <a:solidFill>
                <a:sysClr val="windowText" lastClr="000000">
                  <a:hueOff val="0"/>
                  <a:satOff val="0"/>
                  <a:lumOff val="0"/>
                  <a:alphaOff val="0"/>
                </a:sysClr>
              </a:solidFill>
              <a:latin typeface="+mn-ea"/>
              <a:ea typeface="+mn-ea"/>
              <a:cs typeface="メイリオ" panose="020B0604030504040204" pitchFamily="50" charset="-128"/>
            </a:rPr>
            <a:t>幼児教育</a:t>
          </a:r>
          <a:r>
            <a:rPr kumimoji="1" lang="en-US" altLang="ja-JP" sz="2800" b="1" kern="1200" dirty="0">
              <a:solidFill>
                <a:sysClr val="windowText" lastClr="000000">
                  <a:hueOff val="0"/>
                  <a:satOff val="0"/>
                  <a:lumOff val="0"/>
                  <a:alphaOff val="0"/>
                </a:sysClr>
              </a:solidFill>
              <a:latin typeface="+mn-ea"/>
              <a:ea typeface="+mn-ea"/>
              <a:cs typeface="メイリオ" panose="020B0604030504040204" pitchFamily="50" charset="-128"/>
            </a:rPr>
            <a:t>-</a:t>
          </a:r>
          <a:endParaRPr kumimoji="1" lang="ja-JP" altLang="en-US" sz="1500" b="1" kern="1200" dirty="0">
            <a:solidFill>
              <a:sysClr val="windowText" lastClr="000000">
                <a:hueOff val="0"/>
                <a:satOff val="0"/>
                <a:lumOff val="0"/>
                <a:alphaOff val="0"/>
              </a:sysClr>
            </a:solidFill>
            <a:latin typeface="+mn-ea"/>
            <a:ea typeface="+mn-ea"/>
            <a:cs typeface="メイリオ" panose="020B0604030504040204" pitchFamily="50" charset="-128"/>
          </a:endParaRPr>
        </a:p>
      </dsp:txBody>
      <dsp:txXfrm>
        <a:off x="1484381" y="1036524"/>
        <a:ext cx="3029267" cy="1371385"/>
      </dsp:txXfrm>
    </dsp:sp>
    <dsp:sp modelId="{653467E9-280B-42A7-A544-75D5DAB51C52}">
      <dsp:nvSpPr>
        <dsp:cNvPr id="0" name=""/>
        <dsp:cNvSpPr/>
      </dsp:nvSpPr>
      <dsp:spPr>
        <a:xfrm>
          <a:off x="1608594" y="728923"/>
          <a:ext cx="222468" cy="222468"/>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35262-41D3-4626-8BD7-E3A47BD82DC5}">
      <dsp:nvSpPr>
        <dsp:cNvPr id="0" name=""/>
        <dsp:cNvSpPr/>
      </dsp:nvSpPr>
      <dsp:spPr>
        <a:xfrm>
          <a:off x="1764322" y="417467"/>
          <a:ext cx="222468" cy="22246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087D9-87F1-4B81-975A-1FC261BFDC4E}">
      <dsp:nvSpPr>
        <dsp:cNvPr id="0" name=""/>
        <dsp:cNvSpPr/>
      </dsp:nvSpPr>
      <dsp:spPr>
        <a:xfrm>
          <a:off x="2138069" y="479759"/>
          <a:ext cx="349593" cy="349593"/>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B881E-5F47-475D-BE38-5897CA1C848B}">
      <dsp:nvSpPr>
        <dsp:cNvPr id="0" name=""/>
        <dsp:cNvSpPr/>
      </dsp:nvSpPr>
      <dsp:spPr>
        <a:xfrm>
          <a:off x="2449525" y="137157"/>
          <a:ext cx="222468" cy="22246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8836D-7CC1-45BD-923C-311C9EE64E70}">
      <dsp:nvSpPr>
        <dsp:cNvPr id="0" name=""/>
        <dsp:cNvSpPr/>
      </dsp:nvSpPr>
      <dsp:spPr>
        <a:xfrm>
          <a:off x="2854417" y="12575"/>
          <a:ext cx="222468" cy="222468"/>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21D7F-A6CE-42EE-BEDE-9F688224C1C8}">
      <dsp:nvSpPr>
        <dsp:cNvPr id="0" name=""/>
        <dsp:cNvSpPr/>
      </dsp:nvSpPr>
      <dsp:spPr>
        <a:xfrm>
          <a:off x="3352747" y="230594"/>
          <a:ext cx="222468" cy="222468"/>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97DF4-31F9-4011-A2D2-9201D06045DA}">
      <dsp:nvSpPr>
        <dsp:cNvPr id="0" name=""/>
        <dsp:cNvSpPr/>
      </dsp:nvSpPr>
      <dsp:spPr>
        <a:xfrm>
          <a:off x="3664202" y="386322"/>
          <a:ext cx="349593" cy="349593"/>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C6F70-E24A-4CC7-8D1C-2F439D6888E9}">
      <dsp:nvSpPr>
        <dsp:cNvPr id="0" name=""/>
        <dsp:cNvSpPr/>
      </dsp:nvSpPr>
      <dsp:spPr>
        <a:xfrm>
          <a:off x="4100241" y="728923"/>
          <a:ext cx="222468" cy="22246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70785-7FE3-400B-8C85-1DF939BC5CA8}">
      <dsp:nvSpPr>
        <dsp:cNvPr id="0" name=""/>
        <dsp:cNvSpPr/>
      </dsp:nvSpPr>
      <dsp:spPr>
        <a:xfrm>
          <a:off x="4287114" y="1071525"/>
          <a:ext cx="222468" cy="22246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A3391-8195-4ABA-ABAF-224F54E95604}">
      <dsp:nvSpPr>
        <dsp:cNvPr id="0" name=""/>
        <dsp:cNvSpPr/>
      </dsp:nvSpPr>
      <dsp:spPr>
        <a:xfrm>
          <a:off x="2667544" y="417467"/>
          <a:ext cx="572061" cy="572061"/>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7B457-54F8-45BD-919E-F67872A74667}">
      <dsp:nvSpPr>
        <dsp:cNvPr id="0" name=""/>
        <dsp:cNvSpPr/>
      </dsp:nvSpPr>
      <dsp:spPr>
        <a:xfrm>
          <a:off x="1452866" y="1600999"/>
          <a:ext cx="222468" cy="222468"/>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E8FFC-86DA-431F-983A-8DC53F90DE13}">
      <dsp:nvSpPr>
        <dsp:cNvPr id="0" name=""/>
        <dsp:cNvSpPr/>
      </dsp:nvSpPr>
      <dsp:spPr>
        <a:xfrm>
          <a:off x="1639740" y="1881310"/>
          <a:ext cx="349593" cy="349593"/>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C1D01-1462-48DA-9F22-CB14CCCF7B2F}">
      <dsp:nvSpPr>
        <dsp:cNvPr id="0" name=""/>
        <dsp:cNvSpPr/>
      </dsp:nvSpPr>
      <dsp:spPr>
        <a:xfrm>
          <a:off x="2106924" y="2130474"/>
          <a:ext cx="508499" cy="508499"/>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EF52B-DAC2-43B6-AE1E-66769A861970}">
      <dsp:nvSpPr>
        <dsp:cNvPr id="0" name=""/>
        <dsp:cNvSpPr/>
      </dsp:nvSpPr>
      <dsp:spPr>
        <a:xfrm>
          <a:off x="2760981" y="2535367"/>
          <a:ext cx="222468" cy="22246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C3F60-E9CB-4A38-8400-A44427889A09}">
      <dsp:nvSpPr>
        <dsp:cNvPr id="0" name=""/>
        <dsp:cNvSpPr/>
      </dsp:nvSpPr>
      <dsp:spPr>
        <a:xfrm>
          <a:off x="2885563" y="2130474"/>
          <a:ext cx="349593" cy="349593"/>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7C9EE-FE61-4A79-9771-3CD23910F017}">
      <dsp:nvSpPr>
        <dsp:cNvPr id="0" name=""/>
        <dsp:cNvSpPr/>
      </dsp:nvSpPr>
      <dsp:spPr>
        <a:xfrm>
          <a:off x="3197019" y="2566512"/>
          <a:ext cx="222468" cy="222468"/>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D52EA-8E75-4334-8CA4-09E59C3A332A}">
      <dsp:nvSpPr>
        <dsp:cNvPr id="0" name=""/>
        <dsp:cNvSpPr/>
      </dsp:nvSpPr>
      <dsp:spPr>
        <a:xfrm>
          <a:off x="3477329" y="2068183"/>
          <a:ext cx="508499" cy="508499"/>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4B92D-6D1E-4635-AE70-E3310D85600C}">
      <dsp:nvSpPr>
        <dsp:cNvPr id="0" name=""/>
        <dsp:cNvSpPr/>
      </dsp:nvSpPr>
      <dsp:spPr>
        <a:xfrm>
          <a:off x="4162532" y="1943601"/>
          <a:ext cx="349593" cy="349593"/>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5F8BF-95EE-4201-BF0D-F8A0542442DB}">
      <dsp:nvSpPr>
        <dsp:cNvPr id="0" name=""/>
        <dsp:cNvSpPr/>
      </dsp:nvSpPr>
      <dsp:spPr>
        <a:xfrm>
          <a:off x="5105925" y="447820"/>
          <a:ext cx="1026705" cy="1960092"/>
        </a:xfrm>
        <a:prstGeom prst="chevron">
          <a:avLst>
            <a:gd name="adj" fmla="val 6231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CE4452F-9425-4F60-8BC1-0257E32499E7}">
      <dsp:nvSpPr>
        <dsp:cNvPr id="0" name=""/>
        <dsp:cNvSpPr/>
      </dsp:nvSpPr>
      <dsp:spPr>
        <a:xfrm>
          <a:off x="5824662" y="485924"/>
          <a:ext cx="1026705" cy="1960092"/>
        </a:xfrm>
        <a:prstGeom prst="chevron">
          <a:avLst>
            <a:gd name="adj" fmla="val 6231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1EE290D-25D1-4BE1-A575-D2764FC479E0}">
      <dsp:nvSpPr>
        <dsp:cNvPr id="0" name=""/>
        <dsp:cNvSpPr/>
      </dsp:nvSpPr>
      <dsp:spPr>
        <a:xfrm>
          <a:off x="7317347" y="0"/>
          <a:ext cx="3024618" cy="2831069"/>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solidFill>
                <a:sysClr val="window" lastClr="FFFFFF"/>
              </a:solidFill>
              <a:latin typeface="+mn-ea"/>
              <a:ea typeface="+mn-ea"/>
              <a:cs typeface="メイリオ" panose="020B0604030504040204" pitchFamily="50" charset="-128"/>
            </a:rPr>
            <a:t>自覚的な学び</a:t>
          </a:r>
          <a:endParaRPr kumimoji="1" lang="en-US" altLang="ja-JP" sz="2400" b="1" kern="1200" dirty="0">
            <a:solidFill>
              <a:sysClr val="window" lastClr="FFFFFF"/>
            </a:solidFill>
            <a:latin typeface="+mn-ea"/>
            <a:ea typeface="+mn-ea"/>
            <a:cs typeface="メイリオ" panose="020B0604030504040204" pitchFamily="50" charset="-128"/>
          </a:endParaRPr>
        </a:p>
        <a:p>
          <a:pPr marL="0" lvl="0" indent="0" algn="ctr" defTabSz="1066800">
            <a:lnSpc>
              <a:spcPct val="90000"/>
            </a:lnSpc>
            <a:spcBef>
              <a:spcPct val="0"/>
            </a:spcBef>
            <a:spcAft>
              <a:spcPct val="35000"/>
            </a:spcAft>
            <a:buNone/>
          </a:pPr>
          <a:r>
            <a:rPr kumimoji="1" lang="ja-JP" altLang="en-US" sz="2400" b="1" kern="1200" dirty="0">
              <a:solidFill>
                <a:sysClr val="window" lastClr="FFFFFF"/>
              </a:solidFill>
              <a:latin typeface="+mn-ea"/>
              <a:ea typeface="+mn-ea"/>
              <a:cs typeface="メイリオ" panose="020B0604030504040204" pitchFamily="50" charset="-128"/>
            </a:rPr>
            <a:t>－小学校教育</a:t>
          </a:r>
          <a:r>
            <a:rPr kumimoji="1" lang="en-US" altLang="ja-JP" sz="2400" b="1" kern="1200" dirty="0">
              <a:solidFill>
                <a:sysClr val="window" lastClr="FFFFFF"/>
              </a:solidFill>
              <a:latin typeface="+mn-ea"/>
              <a:ea typeface="+mn-ea"/>
              <a:cs typeface="メイリオ" panose="020B0604030504040204" pitchFamily="50" charset="-128"/>
            </a:rPr>
            <a:t>-</a:t>
          </a:r>
          <a:endParaRPr kumimoji="1" lang="ja-JP" altLang="en-US" sz="2400" b="1" kern="1200" dirty="0">
            <a:solidFill>
              <a:sysClr val="window" lastClr="FFFFFF"/>
            </a:solidFill>
            <a:latin typeface="+mn-ea"/>
            <a:ea typeface="+mn-ea"/>
            <a:cs typeface="メイリオ" panose="020B0604030504040204" pitchFamily="50" charset="-128"/>
          </a:endParaRPr>
        </a:p>
      </dsp:txBody>
      <dsp:txXfrm>
        <a:off x="7760292" y="414600"/>
        <a:ext cx="2138728" cy="200186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FF2EF53-094C-456B-BE85-9315C9D7DEFE}" type="datetimeFigureOut">
              <a:rPr kumimoji="1" lang="ja-JP" altLang="en-US" smtClean="0"/>
              <a:t>2020/9/30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45A5442-82B4-46E4-ACAC-726DB1ABA551}" type="slidenum">
              <a:rPr kumimoji="1" lang="ja-JP" altLang="en-US" smtClean="0"/>
              <a:t>‹#›</a:t>
            </a:fld>
            <a:endParaRPr kumimoji="1" lang="ja-JP" altLang="en-US"/>
          </a:p>
        </p:txBody>
      </p:sp>
    </p:spTree>
    <p:extLst>
      <p:ext uri="{BB962C8B-B14F-4D97-AF65-F5344CB8AC3E}">
        <p14:creationId xmlns:p14="http://schemas.microsoft.com/office/powerpoint/2010/main" val="3112022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5A5442-82B4-46E4-ACAC-726DB1ABA551}" type="slidenum">
              <a:rPr kumimoji="1" lang="ja-JP" altLang="en-US" smtClean="0"/>
              <a:t>1</a:t>
            </a:fld>
            <a:endParaRPr kumimoji="1" lang="ja-JP" altLang="en-US"/>
          </a:p>
        </p:txBody>
      </p:sp>
    </p:spTree>
    <p:extLst>
      <p:ext uri="{BB962C8B-B14F-4D97-AF65-F5344CB8AC3E}">
        <p14:creationId xmlns:p14="http://schemas.microsoft.com/office/powerpoint/2010/main" val="23272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就学に向けた取り組みこそが公私連携幼保連携型認定こども園の最大の特徴だと考えています。学びの芽生えを自覚的な学びに結び付けることが大切となります。</a:t>
            </a:r>
            <a:endParaRPr kumimoji="1" lang="en-US" altLang="ja-JP" b="1" dirty="0"/>
          </a:p>
          <a:p>
            <a:endParaRPr kumimoji="1" lang="en-US" altLang="ja-JP" dirty="0"/>
          </a:p>
        </p:txBody>
      </p:sp>
      <p:sp>
        <p:nvSpPr>
          <p:cNvPr id="4" name="スライド番号プレースホルダー 3"/>
          <p:cNvSpPr>
            <a:spLocks noGrp="1"/>
          </p:cNvSpPr>
          <p:nvPr>
            <p:ph type="sldNum" sz="quarter" idx="10"/>
          </p:nvPr>
        </p:nvSpPr>
        <p:spPr/>
        <p:txBody>
          <a:bodyPr/>
          <a:lstStyle/>
          <a:p>
            <a:fld id="{003CC2D8-9CF4-4848-B8D4-AF8D69057BB4}" type="slidenum">
              <a:rPr kumimoji="1" lang="ja-JP" altLang="en-US" smtClean="0"/>
              <a:t>10</a:t>
            </a:fld>
            <a:endParaRPr kumimoji="1" lang="ja-JP" altLang="en-US"/>
          </a:p>
        </p:txBody>
      </p:sp>
    </p:spTree>
    <p:extLst>
      <p:ext uri="{BB962C8B-B14F-4D97-AF65-F5344CB8AC3E}">
        <p14:creationId xmlns:p14="http://schemas.microsoft.com/office/powerpoint/2010/main" val="361843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コロナ禍における教育・保育の保障をしていくためにも、ガイドライン、マニュアルを遵守した日常的な新型コロナウイルス感染防止対策を行わなければいけません。</a:t>
            </a:r>
            <a:endPar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職員の働き方だけではなく園児への指導やご家庭との協力体制そして感染防止に向けた園内環境を整えることが重要となります。</a:t>
            </a:r>
            <a:endPar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又、それら日常的な感染防止対策をより効果的にするためにサーマルカメラの導入や医療用サージカルマスクの着用他　質の高い感染防止対策を実践していきます。</a:t>
            </a:r>
            <a:endParaRPr lang="ja-JP" altLang="en-US"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003CC2D8-9CF4-4848-B8D4-AF8D69057BB4}" type="slidenum">
              <a:rPr kumimoji="1" lang="ja-JP" altLang="en-US" smtClean="0"/>
              <a:t>16</a:t>
            </a:fld>
            <a:endParaRPr kumimoji="1" lang="ja-JP" altLang="en-US" dirty="0"/>
          </a:p>
        </p:txBody>
      </p:sp>
    </p:spTree>
    <p:extLst>
      <p:ext uri="{BB962C8B-B14F-4D97-AF65-F5344CB8AC3E}">
        <p14:creationId xmlns:p14="http://schemas.microsoft.com/office/powerpoint/2010/main" val="49791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社会福祉法人弘文会　は　法人理念　であります　</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礼に始まり、礼に終わる</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を基に</a:t>
            </a:r>
            <a:r>
              <a:rPr kumimoji="1" lang="ja-JP" altLang="en-US"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法人運営を行っています。</a:t>
            </a:r>
            <a:endParaRPr kumimoji="1" lang="en-US" alt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那覇市では、</a:t>
            </a:r>
            <a:r>
              <a:rPr kumimoji="1" lang="en-US" alt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施設運営しており、令和元年度より浦添市公私連携神森こども園を運営しています。</a:t>
            </a:r>
            <a:endParaRPr kumimoji="1" lang="en-US" alt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003CC2D8-9CF4-4848-B8D4-AF8D69057BB4}" type="slidenum">
              <a:rPr kumimoji="1" lang="ja-JP" altLang="en-US" smtClean="0"/>
              <a:t>2</a:t>
            </a:fld>
            <a:endParaRPr kumimoji="1" lang="ja-JP" altLang="en-US" dirty="0"/>
          </a:p>
        </p:txBody>
      </p:sp>
    </p:spTree>
    <p:extLst>
      <p:ext uri="{BB962C8B-B14F-4D97-AF65-F5344CB8AC3E}">
        <p14:creationId xmlns:p14="http://schemas.microsoft.com/office/powerpoint/2010/main" val="34606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法人の教育・保育理念として「からだげんきに、こころゆたかに、まなびをたのしく」を掲げ教育・保育活動を行っています。</a:t>
            </a:r>
            <a:endParaRPr kumimoji="1" lang="en-US" alt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003CC2D8-9CF4-4848-B8D4-AF8D69057BB4}" type="slidenum">
              <a:rPr kumimoji="1" lang="ja-JP" altLang="en-US" smtClean="0"/>
              <a:t>3</a:t>
            </a:fld>
            <a:endParaRPr kumimoji="1" lang="ja-JP" altLang="en-US" dirty="0"/>
          </a:p>
        </p:txBody>
      </p:sp>
    </p:spTree>
    <p:extLst>
      <p:ext uri="{BB962C8B-B14F-4D97-AF65-F5344CB8AC3E}">
        <p14:creationId xmlns:p14="http://schemas.microsoft.com/office/powerpoint/2010/main" val="315514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予定では、ありますが港川こども園の概要となります。学級数は</a:t>
            </a:r>
            <a:r>
              <a:rPr kumimoji="1" lang="en-US" altLang="ja-JP" dirty="0"/>
              <a:t>5</a:t>
            </a:r>
            <a:r>
              <a:rPr kumimoji="1" lang="ja-JP" altLang="en-US" dirty="0"/>
              <a:t>歳児　</a:t>
            </a:r>
            <a:r>
              <a:rPr kumimoji="1" lang="en-US" altLang="ja-JP" dirty="0"/>
              <a:t>3</a:t>
            </a:r>
            <a:r>
              <a:rPr kumimoji="1" lang="ja-JP" altLang="en-US" dirty="0"/>
              <a:t>学級　、</a:t>
            </a:r>
            <a:r>
              <a:rPr kumimoji="1" lang="en-US" altLang="ja-JP" dirty="0"/>
              <a:t>4</a:t>
            </a:r>
            <a:r>
              <a:rPr kumimoji="1" lang="ja-JP" altLang="en-US" dirty="0"/>
              <a:t>歳児　</a:t>
            </a:r>
            <a:r>
              <a:rPr kumimoji="1" lang="en-US" altLang="ja-JP" dirty="0"/>
              <a:t>1</a:t>
            </a:r>
            <a:r>
              <a:rPr kumimoji="1" lang="ja-JP" altLang="en-US" dirty="0"/>
              <a:t>学級　、</a:t>
            </a:r>
            <a:r>
              <a:rPr kumimoji="1" lang="en-US" altLang="ja-JP" dirty="0"/>
              <a:t>3</a:t>
            </a:r>
            <a:r>
              <a:rPr kumimoji="1" lang="ja-JP" altLang="en-US" dirty="0"/>
              <a:t>歳児　</a:t>
            </a:r>
            <a:r>
              <a:rPr kumimoji="1" lang="en-US" altLang="ja-JP" dirty="0"/>
              <a:t>1</a:t>
            </a:r>
            <a:r>
              <a:rPr kumimoji="1" lang="ja-JP" altLang="en-US" dirty="0"/>
              <a:t>学級となります。</a:t>
            </a:r>
            <a:endParaRPr kumimoji="1" lang="en-US" altLang="ja-JP" dirty="0"/>
          </a:p>
          <a:p>
            <a:r>
              <a:rPr kumimoji="1" lang="ja-JP" altLang="en-US" dirty="0"/>
              <a:t>定員は</a:t>
            </a:r>
            <a:r>
              <a:rPr kumimoji="1" lang="en-US" altLang="ja-JP" dirty="0"/>
              <a:t>5</a:t>
            </a:r>
            <a:r>
              <a:rPr kumimoji="1" lang="ja-JP" altLang="en-US" dirty="0"/>
              <a:t>歳児　</a:t>
            </a:r>
            <a:r>
              <a:rPr kumimoji="1" lang="en-US" altLang="ja-JP" dirty="0"/>
              <a:t>90</a:t>
            </a:r>
            <a:r>
              <a:rPr kumimoji="1" lang="ja-JP" altLang="en-US" dirty="0"/>
              <a:t>名、</a:t>
            </a:r>
            <a:r>
              <a:rPr kumimoji="1" lang="en-US" altLang="ja-JP" dirty="0"/>
              <a:t>4</a:t>
            </a:r>
            <a:r>
              <a:rPr kumimoji="1" lang="ja-JP" altLang="en-US" dirty="0"/>
              <a:t>歳児　</a:t>
            </a:r>
            <a:r>
              <a:rPr kumimoji="1" lang="en-US" altLang="ja-JP" dirty="0"/>
              <a:t>30</a:t>
            </a:r>
            <a:r>
              <a:rPr kumimoji="1" lang="ja-JP" altLang="en-US" dirty="0"/>
              <a:t>名　</a:t>
            </a:r>
            <a:r>
              <a:rPr kumimoji="1" lang="en-US" altLang="ja-JP" dirty="0"/>
              <a:t>3</a:t>
            </a:r>
            <a:r>
              <a:rPr kumimoji="1" lang="ja-JP" altLang="en-US" dirty="0"/>
              <a:t>歳児　</a:t>
            </a:r>
            <a:r>
              <a:rPr kumimoji="1" lang="en-US" altLang="ja-JP" dirty="0"/>
              <a:t>20</a:t>
            </a:r>
            <a:r>
              <a:rPr kumimoji="1" lang="ja-JP" altLang="en-US" dirty="0"/>
              <a:t>名　を予定しております。</a:t>
            </a:r>
          </a:p>
        </p:txBody>
      </p:sp>
      <p:sp>
        <p:nvSpPr>
          <p:cNvPr id="4" name="スライド番号プレースホルダー 3"/>
          <p:cNvSpPr>
            <a:spLocks noGrp="1"/>
          </p:cNvSpPr>
          <p:nvPr>
            <p:ph type="sldNum" sz="quarter" idx="5"/>
          </p:nvPr>
        </p:nvSpPr>
        <p:spPr/>
        <p:txBody>
          <a:bodyPr/>
          <a:lstStyle/>
          <a:p>
            <a:fld id="{D45A5442-82B4-46E4-ACAC-726DB1ABA551}" type="slidenum">
              <a:rPr kumimoji="1" lang="ja-JP" altLang="en-US" smtClean="0"/>
              <a:t>4</a:t>
            </a:fld>
            <a:endParaRPr kumimoji="1" lang="ja-JP" altLang="en-US"/>
          </a:p>
        </p:txBody>
      </p:sp>
    </p:spTree>
    <p:extLst>
      <p:ext uri="{BB962C8B-B14F-4D97-AF65-F5344CB8AC3E}">
        <p14:creationId xmlns:p14="http://schemas.microsoft.com/office/powerpoint/2010/main" val="258497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幼保連携型認定こども園は　幼稚園預かりのお子さん、保育所預かりのお子さんが　混在する施設となります。　預かり時間や、お休みの日が違います。</a:t>
            </a:r>
          </a:p>
        </p:txBody>
      </p:sp>
      <p:sp>
        <p:nvSpPr>
          <p:cNvPr id="4" name="スライド番号プレースホルダー 3"/>
          <p:cNvSpPr>
            <a:spLocks noGrp="1"/>
          </p:cNvSpPr>
          <p:nvPr>
            <p:ph type="sldNum" sz="quarter" idx="5"/>
          </p:nvPr>
        </p:nvSpPr>
        <p:spPr/>
        <p:txBody>
          <a:bodyPr/>
          <a:lstStyle/>
          <a:p>
            <a:fld id="{D45A5442-82B4-46E4-ACAC-726DB1ABA551}" type="slidenum">
              <a:rPr kumimoji="1" lang="ja-JP" altLang="en-US" smtClean="0"/>
              <a:t>5</a:t>
            </a:fld>
            <a:endParaRPr kumimoji="1" lang="ja-JP" altLang="en-US"/>
          </a:p>
        </p:txBody>
      </p:sp>
    </p:spTree>
    <p:extLst>
      <p:ext uri="{BB962C8B-B14F-4D97-AF65-F5344CB8AC3E}">
        <p14:creationId xmlns:p14="http://schemas.microsoft.com/office/powerpoint/2010/main" val="313526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港川こども園は、移行前の港川幼稚園の教育を継承して運営したいと考えております。港川幼稚園の教育目標「元気な子、仲良くできる子、よく考える子」を継承して</a:t>
            </a:r>
            <a:endParaRPr kumimoji="1" lang="en-US" altLang="ja-JP" dirty="0"/>
          </a:p>
          <a:p>
            <a:r>
              <a:rPr kumimoji="1" lang="ja-JP" altLang="en-US" dirty="0"/>
              <a:t>子ども達が楽しみながら主体性が育めるように努めていきたいと考えています。</a:t>
            </a:r>
          </a:p>
        </p:txBody>
      </p:sp>
      <p:sp>
        <p:nvSpPr>
          <p:cNvPr id="4" name="スライド番号プレースホルダー 3"/>
          <p:cNvSpPr>
            <a:spLocks noGrp="1"/>
          </p:cNvSpPr>
          <p:nvPr>
            <p:ph type="sldNum" sz="quarter" idx="5"/>
          </p:nvPr>
        </p:nvSpPr>
        <p:spPr/>
        <p:txBody>
          <a:bodyPr/>
          <a:lstStyle/>
          <a:p>
            <a:fld id="{D45A5442-82B4-46E4-ACAC-726DB1ABA551}" type="slidenum">
              <a:rPr kumimoji="1" lang="ja-JP" altLang="en-US" smtClean="0"/>
              <a:t>6</a:t>
            </a:fld>
            <a:endParaRPr kumimoji="1" lang="ja-JP" altLang="en-US"/>
          </a:p>
        </p:txBody>
      </p:sp>
    </p:spTree>
    <p:extLst>
      <p:ext uri="{BB962C8B-B14F-4D97-AF65-F5344CB8AC3E}">
        <p14:creationId xmlns:p14="http://schemas.microsoft.com/office/powerpoint/2010/main" val="215875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７時１５分より順次登園となります。小学校への就学に向けて８時１５分までには登園をして頂きたいです。８時４５分より　朝の会となります。朝の会では出席確認やその日に行う活動を事前に子どもたちと共有します。</a:t>
            </a:r>
          </a:p>
        </p:txBody>
      </p:sp>
      <p:sp>
        <p:nvSpPr>
          <p:cNvPr id="4" name="スライド番号プレースホルダー 3"/>
          <p:cNvSpPr>
            <a:spLocks noGrp="1"/>
          </p:cNvSpPr>
          <p:nvPr>
            <p:ph type="sldNum" sz="quarter" idx="5"/>
          </p:nvPr>
        </p:nvSpPr>
        <p:spPr/>
        <p:txBody>
          <a:bodyPr/>
          <a:lstStyle/>
          <a:p>
            <a:fld id="{D45A5442-82B4-46E4-ACAC-726DB1ABA551}" type="slidenum">
              <a:rPr kumimoji="1" lang="ja-JP" altLang="en-US" smtClean="0"/>
              <a:t>7</a:t>
            </a:fld>
            <a:endParaRPr kumimoji="1" lang="ja-JP" altLang="en-US"/>
          </a:p>
        </p:txBody>
      </p:sp>
    </p:spTree>
    <p:extLst>
      <p:ext uri="{BB962C8B-B14F-4D97-AF65-F5344CB8AC3E}">
        <p14:creationId xmlns:p14="http://schemas.microsoft.com/office/powerpoint/2010/main" val="236524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教育・保育活動の基本的な考え方として　神森幼稚園の教育目標　元気な子　心豊かな子　よく考える子を継承し、豊かな教育・保育環境の基、活動に創意工夫して、集中して遊びこめる体験を重ねたり、保護者にも相互理解してもらいながら、家庭教育を行います。子どもの興味関心や挑戦したい気持ち、取り組む力や気づきを大切に</a:t>
            </a:r>
            <a:r>
              <a:rPr kumimoji="1" lang="ja-JP" altLang="en-US" b="1" dirty="0" err="1"/>
              <a:t>し</a:t>
            </a:r>
            <a:r>
              <a:rPr kumimoji="1" lang="ja-JP" altLang="en-US" b="1" dirty="0"/>
              <a:t>学びの芽生えを子ども自身の成功体験にして意欲・心情・態度を育みながら生きる力を養うことを目指します。</a:t>
            </a:r>
            <a:endParaRPr kumimoji="1" lang="en-US" altLang="ja-JP"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003CC2D8-9CF4-4848-B8D4-AF8D69057BB4}" type="slidenum">
              <a:rPr kumimoji="1" lang="ja-JP" altLang="en-US" smtClean="0"/>
              <a:t>8</a:t>
            </a:fld>
            <a:endParaRPr kumimoji="1" lang="ja-JP" altLang="en-US"/>
          </a:p>
        </p:txBody>
      </p:sp>
    </p:spTree>
    <p:extLst>
      <p:ext uri="{BB962C8B-B14F-4D97-AF65-F5344CB8AC3E}">
        <p14:creationId xmlns:p14="http://schemas.microsoft.com/office/powerpoint/2010/main" val="376048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特色のある教育・保育活動として武道なぎなたを取り入れています。</a:t>
            </a:r>
            <a:r>
              <a:rPr lang="ja-JP"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なぎなたの指導を通して体育・知育・徳育の三育を育みながら園児の生涯に渡る学習への意欲を高め</a:t>
            </a: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ていきます</a:t>
            </a:r>
            <a:r>
              <a:rPr lang="ja-JP"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。又、武道の心である「礼に始まり、礼に終わる」を通して礼節を伝えながら園児の学びに対する姿勢を身につけ</a:t>
            </a: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たいです</a:t>
            </a:r>
            <a:r>
              <a:rPr lang="ja-JP"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p>
        </p:txBody>
      </p:sp>
      <p:sp>
        <p:nvSpPr>
          <p:cNvPr id="4" name="スライド番号プレースホルダー 3"/>
          <p:cNvSpPr>
            <a:spLocks noGrp="1"/>
          </p:cNvSpPr>
          <p:nvPr>
            <p:ph type="sldNum" sz="quarter" idx="10"/>
          </p:nvPr>
        </p:nvSpPr>
        <p:spPr/>
        <p:txBody>
          <a:bodyPr/>
          <a:lstStyle/>
          <a:p>
            <a:fld id="{003CC2D8-9CF4-4848-B8D4-AF8D69057BB4}" type="slidenum">
              <a:rPr kumimoji="1" lang="ja-JP" altLang="en-US" smtClean="0"/>
              <a:t>9</a:t>
            </a:fld>
            <a:endParaRPr kumimoji="1" lang="ja-JP" altLang="en-US" dirty="0"/>
          </a:p>
        </p:txBody>
      </p:sp>
    </p:spTree>
    <p:extLst>
      <p:ext uri="{BB962C8B-B14F-4D97-AF65-F5344CB8AC3E}">
        <p14:creationId xmlns:p14="http://schemas.microsoft.com/office/powerpoint/2010/main" val="74195901"/>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21530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280906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565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3324222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721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4149392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359750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166761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205042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355143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345378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355341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127352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37659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418420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30F407-0EC6-476F-ACB7-0AAEFE4A8A23}"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A267F6EA-31FB-4395-B06E-E535397A091A}" type="datetimeFigureOut">
              <a:rPr kumimoji="1" lang="ja-JP" altLang="en-US" smtClean="0"/>
              <a:t>2020/9/30</a:t>
            </a:fld>
            <a:endParaRPr kumimoji="1" lang="ja-JP" altLang="en-US"/>
          </a:p>
        </p:txBody>
      </p:sp>
    </p:spTree>
    <p:extLst>
      <p:ext uri="{BB962C8B-B14F-4D97-AF65-F5344CB8AC3E}">
        <p14:creationId xmlns:p14="http://schemas.microsoft.com/office/powerpoint/2010/main" val="410652840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theme" Target="../theme/theme1.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67F6EA-31FB-4395-B06E-E535397A091A}" type="datetimeFigureOut">
              <a:rPr kumimoji="1" lang="ja-JP" altLang="en-US" smtClean="0"/>
              <a:t>2020/9/30</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30F407-0EC6-476F-ACB7-0AAEFE4A8A23}" type="slidenum">
              <a:rPr kumimoji="1" lang="ja-JP" altLang="en-US" smtClean="0"/>
              <a:t>‹#›</a:t>
            </a:fld>
            <a:endParaRPr kumimoji="1" lang="ja-JP" altLang="en-US"/>
          </a:p>
        </p:txBody>
      </p:sp>
    </p:spTree>
    <p:extLst>
      <p:ext uri="{BB962C8B-B14F-4D97-AF65-F5344CB8AC3E}">
        <p14:creationId xmlns:p14="http://schemas.microsoft.com/office/powerpoint/2010/main" val="2688802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1.xml" />
  <Relationship Id="rId4" Type="http://schemas.openxmlformats.org/officeDocument/2006/relationships/image" Target="../media/image2.png" />
</Relationships>
</file>

<file path=ppt/slides/_rels/slide10.xml.rels>&#65279;<?xml version="1.0" encoding="utf-8" standalone="yes"?>
<Relationships xmlns="http://schemas.openxmlformats.org/package/2006/relationships">
  <Relationship Id="rId8" Type="http://schemas.openxmlformats.org/officeDocument/2006/relationships/image" Target="../media/image10.png" />
  <Relationship Id="rId3" Type="http://schemas.openxmlformats.org/officeDocument/2006/relationships/diagramData" Target="../diagrams/data1.xml" />
  <Relationship Id="rId7" Type="http://schemas.microsoft.com/office/2007/relationships/diagramDrawing" Target="../diagrams/drawing1.xml" />
  <Relationship Id="rId2" Type="http://schemas.openxmlformats.org/officeDocument/2006/relationships/notesSlide" Target="../notesSlides/notesSlide10.xml" />
  <Relationship Id="rId1" Type="http://schemas.openxmlformats.org/officeDocument/2006/relationships/slideLayout" Target="../slideLayouts/slideLayout7.xml" />
  <Relationship Id="rId6" Type="http://schemas.openxmlformats.org/officeDocument/2006/relationships/diagramColors" Target="../diagrams/colors1.xml" />
  <Relationship Id="rId5" Type="http://schemas.openxmlformats.org/officeDocument/2006/relationships/diagramQuickStyle" Target="../diagrams/quickStyle1.xml" />
  <Relationship Id="rId4" Type="http://schemas.openxmlformats.org/officeDocument/2006/relationships/diagramLayout" Target="../diagrams/layout1.xml" />
  <Relationship Id="rId9" Type="http://schemas.openxmlformats.org/officeDocument/2006/relationships/image" Target="../media/image11.png"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2.gif" />
  <Relationship Id="rId2" Type="http://schemas.openxmlformats.org/officeDocument/2006/relationships/hyperlink" Target="http://www.tosasuku.net/data/556/312.gif" TargetMode="External"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4.xml.rels>&#65279;<?xml version="1.0" encoding="utf-8" standalone="yes"?>
<Relationships xmlns="http://schemas.openxmlformats.org/package/2006/relationships">
  <Relationship Id="rId2" Type="http://schemas.openxmlformats.org/officeDocument/2006/relationships/image" Target="../media/image13.png" />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image" Target="../media/image14.png" />
  <Relationship Id="rId1" Type="http://schemas.openxmlformats.org/officeDocument/2006/relationships/slideLayout" Target="../slideLayouts/slideLayout7.xml" />
</Relationships>
</file>

<file path=ppt/slides/_rels/slide16.xml.rels>&#65279;<?xml version="1.0" encoding="utf-8" standalone="yes"?>
<Relationships xmlns="http://schemas.openxmlformats.org/package/2006/relationships">
  <Relationship Id="rId8" Type="http://schemas.openxmlformats.org/officeDocument/2006/relationships/image" Target="../media/image21.jpeg" />
  <Relationship Id="rId3" Type="http://schemas.openxmlformats.org/officeDocument/2006/relationships/image" Target="../media/image16.png" />
  <Relationship Id="rId7" Type="http://schemas.openxmlformats.org/officeDocument/2006/relationships/image" Target="../media/image20.png" />
  <Relationship Id="rId2" Type="http://schemas.openxmlformats.org/officeDocument/2006/relationships/notesSlide" Target="../notesSlides/notesSlide11.xml" />
  <Relationship Id="rId1" Type="http://schemas.openxmlformats.org/officeDocument/2006/relationships/slideLayout" Target="../slideLayouts/slideLayout7.xml" />
  <Relationship Id="rId6" Type="http://schemas.openxmlformats.org/officeDocument/2006/relationships/image" Target="../media/image19.png" />
  <Relationship Id="rId5" Type="http://schemas.openxmlformats.org/officeDocument/2006/relationships/image" Target="../media/image18.png" />
  <Relationship Id="rId4" Type="http://schemas.openxmlformats.org/officeDocument/2006/relationships/image" Target="../media/image17.png" />
</Relationships>
</file>

<file path=ppt/slides/_rels/slide17.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png" />
  <Relationship Id="rId7" Type="http://schemas.openxmlformats.org/officeDocument/2006/relationships/image" Target="../media/image7.png" />
  <Relationship Id="rId2" Type="http://schemas.openxmlformats.org/officeDocument/2006/relationships/notesSlide" Target="../notesSlides/notesSlide2.xml" />
  <Relationship Id="rId1" Type="http://schemas.openxmlformats.org/officeDocument/2006/relationships/slideLayout" Target="../slideLayouts/slideLayout4.xml" />
  <Relationship Id="rId6" Type="http://schemas.openxmlformats.org/officeDocument/2006/relationships/image" Target="../media/image6.jpeg" />
  <Relationship Id="rId5" Type="http://schemas.openxmlformats.org/officeDocument/2006/relationships/image" Target="../media/image5.jpeg" />
  <Relationship Id="rId4" Type="http://schemas.openxmlformats.org/officeDocument/2006/relationships/image" Target="../media/image4.jpeg"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3.xml" />
  <Relationship Id="rId1" Type="http://schemas.openxmlformats.org/officeDocument/2006/relationships/slideLayout" Target="../slideLayouts/slideLayout4.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7.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4.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9.xml" />
  <Relationship Id="rId1" Type="http://schemas.openxmlformats.org/officeDocument/2006/relationships/slideLayout" Target="../slideLayouts/slideLayout6.xml" />
  <Relationship Id="rId4" Type="http://schemas.openxmlformats.org/officeDocument/2006/relationships/image" Target="../media/image9.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524000" y="1214438"/>
            <a:ext cx="9144000" cy="2387600"/>
          </a:xfrm>
        </p:spPr>
        <p:txBody>
          <a:bodyPr>
            <a:normAutofit/>
          </a:bodyPr>
          <a:lstStyle/>
          <a:p>
            <a:r>
              <a:rPr kumimoji="1" lang="ja-JP" altLang="en-US" sz="8000"/>
              <a:t>　</a:t>
            </a:r>
            <a:endParaRPr kumimoji="1" lang="ja-JP" altLang="en-US" sz="8000" dirty="0"/>
          </a:p>
        </p:txBody>
      </p:sp>
      <p:sp>
        <p:nvSpPr>
          <p:cNvPr id="4" name="サブタイトル 3"/>
          <p:cNvSpPr>
            <a:spLocks noGrp="1"/>
          </p:cNvSpPr>
          <p:nvPr>
            <p:ph type="subTitle" idx="1"/>
          </p:nvPr>
        </p:nvSpPr>
        <p:spPr>
          <a:xfrm>
            <a:off x="1150513" y="4322258"/>
            <a:ext cx="9144000" cy="1655762"/>
          </a:xfrm>
        </p:spPr>
        <p:txBody>
          <a:bodyPr/>
          <a:lstStyle/>
          <a:p>
            <a:endParaRPr kumimoji="1" lang="en-US" altLang="ja-JP" dirty="0"/>
          </a:p>
          <a:p>
            <a:endParaRPr kumimoji="1" lang="ja-JP" altLang="en-US" dirty="0"/>
          </a:p>
        </p:txBody>
      </p:sp>
      <p:pic>
        <p:nvPicPr>
          <p:cNvPr id="11" name="Picture 3">
            <a:extLst>
              <a:ext uri="{FF2B5EF4-FFF2-40B4-BE49-F238E27FC236}">
                <a16:creationId xmlns:a16="http://schemas.microsoft.com/office/drawing/2014/main" id="{F1DB850A-C06E-4A18-9AB3-4E184DB605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73" y="5150139"/>
            <a:ext cx="2384027" cy="123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サブタイトル 2">
            <a:extLst>
              <a:ext uri="{FF2B5EF4-FFF2-40B4-BE49-F238E27FC236}">
                <a16:creationId xmlns:a16="http://schemas.microsoft.com/office/drawing/2014/main" id="{FC8CEB17-BD3C-4061-9979-62637E62D39E}"/>
              </a:ext>
            </a:extLst>
          </p:cNvPr>
          <p:cNvSpPr txBox="1">
            <a:spLocks/>
          </p:cNvSpPr>
          <p:nvPr/>
        </p:nvSpPr>
        <p:spPr>
          <a:xfrm>
            <a:off x="1443841" y="5537323"/>
            <a:ext cx="6400800" cy="55091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ja-JP" alt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社会福祉法人　弘文会</a:t>
            </a:r>
          </a:p>
        </p:txBody>
      </p:sp>
      <p:sp>
        <p:nvSpPr>
          <p:cNvPr id="14" name="タイトル 1">
            <a:extLst>
              <a:ext uri="{FF2B5EF4-FFF2-40B4-BE49-F238E27FC236}">
                <a16:creationId xmlns:a16="http://schemas.microsoft.com/office/drawing/2014/main" id="{97BDE831-36E6-4B76-BA95-2EB375703309}"/>
              </a:ext>
            </a:extLst>
          </p:cNvPr>
          <p:cNvSpPr txBox="1">
            <a:spLocks/>
          </p:cNvSpPr>
          <p:nvPr/>
        </p:nvSpPr>
        <p:spPr>
          <a:xfrm>
            <a:off x="554925" y="-203561"/>
            <a:ext cx="8964488" cy="1470025"/>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港川こども園　運営説明会</a:t>
            </a:r>
            <a:br>
              <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港川幼稚園</a:t>
            </a:r>
            <a:r>
              <a:rPr lang="en-US" altLang="ja-JP"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港川こども園</a:t>
            </a:r>
            <a:r>
              <a:rPr lang="en-US" altLang="ja-JP"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a:t>
            </a:r>
          </a:p>
        </p:txBody>
      </p:sp>
      <p:pic>
        <p:nvPicPr>
          <p:cNvPr id="8" name="図 7">
            <a:extLst>
              <a:ext uri="{FF2B5EF4-FFF2-40B4-BE49-F238E27FC236}">
                <a16:creationId xmlns:a16="http://schemas.microsoft.com/office/drawing/2014/main" id="{B2E713AC-DACE-4B51-82BE-249938859C2C}"/>
              </a:ext>
            </a:extLst>
          </p:cNvPr>
          <p:cNvPicPr>
            <a:picLocks noChangeAspect="1"/>
          </p:cNvPicPr>
          <p:nvPr/>
        </p:nvPicPr>
        <p:blipFill>
          <a:blip r:embed="rId4"/>
          <a:stretch>
            <a:fillRect/>
          </a:stretch>
        </p:blipFill>
        <p:spPr>
          <a:xfrm>
            <a:off x="1897486" y="1263068"/>
            <a:ext cx="6161784" cy="4104947"/>
          </a:xfrm>
          <a:prstGeom prst="rect">
            <a:avLst/>
          </a:prstGeom>
        </p:spPr>
      </p:pic>
    </p:spTree>
    <p:extLst>
      <p:ext uri="{BB962C8B-B14F-4D97-AF65-F5344CB8AC3E}">
        <p14:creationId xmlns:p14="http://schemas.microsoft.com/office/powerpoint/2010/main" val="170040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a:extLst>
              <a:ext uri="{FF2B5EF4-FFF2-40B4-BE49-F238E27FC236}">
                <a16:creationId xmlns:a16="http://schemas.microsoft.com/office/drawing/2014/main" id="{A4F192D2-3A3D-466D-B316-F52BB2A1BD2E}"/>
              </a:ext>
            </a:extLst>
          </p:cNvPr>
          <p:cNvSpPr txBox="1">
            <a:spLocks/>
          </p:cNvSpPr>
          <p:nvPr/>
        </p:nvSpPr>
        <p:spPr>
          <a:xfrm>
            <a:off x="1096312" y="214146"/>
            <a:ext cx="4860032" cy="464248"/>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港川小学校との接続</a:t>
            </a:r>
          </a:p>
        </p:txBody>
      </p:sp>
      <p:sp>
        <p:nvSpPr>
          <p:cNvPr id="20" name="角丸四角形 7">
            <a:extLst>
              <a:ext uri="{FF2B5EF4-FFF2-40B4-BE49-F238E27FC236}">
                <a16:creationId xmlns:a16="http://schemas.microsoft.com/office/drawing/2014/main" id="{F5A016A1-AADE-4010-9D49-2DC32B0082C8}"/>
              </a:ext>
            </a:extLst>
          </p:cNvPr>
          <p:cNvSpPr/>
          <p:nvPr/>
        </p:nvSpPr>
        <p:spPr>
          <a:xfrm>
            <a:off x="1275462" y="5391638"/>
            <a:ext cx="9183964" cy="1252216"/>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公私連携幼保連携型認定こども園の最大の特徴</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just" fontAlgn="base">
              <a:spcBef>
                <a:spcPct val="0"/>
              </a:spcBef>
              <a:spcAft>
                <a:spcPct val="0"/>
              </a:spcAft>
            </a:pPr>
            <a:r>
              <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就学に向けた取り組み</a:t>
            </a:r>
            <a:r>
              <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graphicFrame>
        <p:nvGraphicFramePr>
          <p:cNvPr id="7" name="図表 6">
            <a:extLst>
              <a:ext uri="{FF2B5EF4-FFF2-40B4-BE49-F238E27FC236}">
                <a16:creationId xmlns:a16="http://schemas.microsoft.com/office/drawing/2014/main" id="{36D9C06A-55B4-4DF5-A0CB-50E4D50F298C}"/>
              </a:ext>
            </a:extLst>
          </p:cNvPr>
          <p:cNvGraphicFramePr/>
          <p:nvPr>
            <p:extLst>
              <p:ext uri="{D42A27DB-BD31-4B8C-83A1-F6EECF244321}">
                <p14:modId xmlns:p14="http://schemas.microsoft.com/office/powerpoint/2010/main" val="821916761"/>
              </p:ext>
            </p:extLst>
          </p:nvPr>
        </p:nvGraphicFramePr>
        <p:xfrm>
          <a:off x="-415804" y="678394"/>
          <a:ext cx="10869002" cy="2935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図 5" descr="https://1.bp.blogspot.com/-XKTafTy2_Bw/UOKDYzJbICI/AAAAAAAAKNY/tTeng5oVcJk/s1600/school.png">
            <a:extLst>
              <a:ext uri="{FF2B5EF4-FFF2-40B4-BE49-F238E27FC236}">
                <a16:creationId xmlns:a16="http://schemas.microsoft.com/office/drawing/2014/main" id="{44088E56-C202-4E85-9C79-1E164343B80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3305" y="2462632"/>
            <a:ext cx="4561214" cy="2788138"/>
          </a:xfrm>
          <a:prstGeom prst="rect">
            <a:avLst/>
          </a:prstGeom>
          <a:noFill/>
          <a:ln>
            <a:noFill/>
          </a:ln>
        </p:spPr>
      </p:pic>
      <p:pic>
        <p:nvPicPr>
          <p:cNvPr id="5" name="図 4" descr="https://1.bp.blogspot.com/-v4f0UCIP0eA/UO6j3bHkm8I/AAAAAAAAKnI/4tAdU8H_yt4/s1600/youchien_tatemono.png">
            <a:extLst>
              <a:ext uri="{FF2B5EF4-FFF2-40B4-BE49-F238E27FC236}">
                <a16:creationId xmlns:a16="http://schemas.microsoft.com/office/drawing/2014/main" id="{5FB2069C-AD52-4880-B07A-CD0EDC503A0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6312" y="3007059"/>
            <a:ext cx="3922385" cy="2243711"/>
          </a:xfrm>
          <a:prstGeom prst="rect">
            <a:avLst/>
          </a:prstGeom>
          <a:noFill/>
          <a:ln>
            <a:noFill/>
          </a:ln>
        </p:spPr>
      </p:pic>
    </p:spTree>
    <p:extLst>
      <p:ext uri="{BB962C8B-B14F-4D97-AF65-F5344CB8AC3E}">
        <p14:creationId xmlns:p14="http://schemas.microsoft.com/office/powerpoint/2010/main" val="284242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幼児期の終わりまでに育ってほしい姿の明確化（整理イメージ）">
            <a:hlinkClick r:id="rId2" tooltip="&quot;幼児期の終わりまでに育ってほしい姿の明確化（整理イメージ）&quot;"/>
          </p:cNvPr>
          <p:cNvPicPr/>
          <p:nvPr/>
        </p:nvPicPr>
        <p:blipFill rotWithShape="1">
          <a:blip r:embed="rId3">
            <a:extLst>
              <a:ext uri="{28A0092B-C50C-407E-A947-70E740481C1C}">
                <a14:useLocalDpi xmlns:a14="http://schemas.microsoft.com/office/drawing/2010/main" val="0"/>
              </a:ext>
            </a:extLst>
          </a:blip>
          <a:srcRect l="1112" t="16666" r="2544" b="14615"/>
          <a:stretch/>
        </p:blipFill>
        <p:spPr bwMode="auto">
          <a:xfrm>
            <a:off x="1580708" y="1457962"/>
            <a:ext cx="9030584" cy="4708059"/>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680491" y="234779"/>
            <a:ext cx="10019763" cy="584775"/>
          </a:xfrm>
          <a:prstGeom prst="rect">
            <a:avLst/>
          </a:prstGeom>
          <a:noFill/>
        </p:spPr>
        <p:txBody>
          <a:bodyPr wrap="square" rtlCol="0">
            <a:spAutoFit/>
          </a:bodyPr>
          <a:lstStyle/>
          <a:p>
            <a:r>
              <a:rPr kumimoji="1" lang="ja-JP" altLang="en-US" sz="3200" dirty="0">
                <a:latin typeface="+mj-ea"/>
                <a:ea typeface="+mj-ea"/>
              </a:rPr>
              <a:t>　幼児期の終わりまでに育ってほしい１０の姿</a:t>
            </a:r>
          </a:p>
        </p:txBody>
      </p:sp>
    </p:spTree>
    <p:extLst>
      <p:ext uri="{BB962C8B-B14F-4D97-AF65-F5344CB8AC3E}">
        <p14:creationId xmlns:p14="http://schemas.microsoft.com/office/powerpoint/2010/main" val="42433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1064" y="643943"/>
            <a:ext cx="10019763" cy="584775"/>
          </a:xfrm>
          <a:prstGeom prst="rect">
            <a:avLst/>
          </a:prstGeom>
          <a:noFill/>
        </p:spPr>
        <p:txBody>
          <a:bodyPr wrap="square" rtlCol="0">
            <a:spAutoFit/>
          </a:bodyPr>
          <a:lstStyle/>
          <a:p>
            <a:pPr lvl="0" eaLnBrk="0" fontAlgn="base" hangingPunct="0">
              <a:spcBef>
                <a:spcPct val="0"/>
              </a:spcBef>
              <a:spcAft>
                <a:spcPct val="0"/>
              </a:spcAft>
            </a:pPr>
            <a:r>
              <a:rPr kumimoji="1" lang="ja-JP" altLang="en-US" sz="3200" dirty="0">
                <a:latin typeface="+mj-ea"/>
                <a:ea typeface="+mj-ea"/>
              </a:rPr>
              <a:t>　</a:t>
            </a:r>
            <a:r>
              <a:rPr kumimoji="0" lang="ja-JP" altLang="ja-JP" sz="3200" b="1"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就学前に育てたいこと</a:t>
            </a:r>
            <a:endParaRPr kumimoji="0" lang="ja-JP" altLang="ja-JP" sz="4000" dirty="0">
              <a:latin typeface="Arial" panose="020B0604020202020204" pitchFamily="34" charset="0"/>
            </a:endParaRPr>
          </a:p>
        </p:txBody>
      </p:sp>
      <p:sp>
        <p:nvSpPr>
          <p:cNvPr id="3" name="テキスト ボックス 2"/>
          <p:cNvSpPr txBox="1">
            <a:spLocks noChangeArrowheads="1"/>
          </p:cNvSpPr>
          <p:nvPr/>
        </p:nvSpPr>
        <p:spPr bwMode="auto">
          <a:xfrm>
            <a:off x="887683" y="1652839"/>
            <a:ext cx="3892125" cy="2097067"/>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早寝　早起き　朝ごはん</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小学校１年生で１０時間の睡眠時間が理想です。夜９時には寝て、すっきり目覚め、毎朝ごはんを食べる習慣をつけ、生活基盤を整えましょう。</a:t>
            </a:r>
            <a:endParaRPr kumimoji="0" lang="ja-JP" altLang="ja-JP" sz="3600" b="0" i="0" u="none" strike="noStrike" cap="none" normalizeH="0" baseline="0" dirty="0">
              <a:ln>
                <a:noFill/>
              </a:ln>
              <a:solidFill>
                <a:schemeClr val="tx1"/>
              </a:solidFill>
              <a:effectLst/>
              <a:latin typeface="+mn-ea"/>
            </a:endParaRPr>
          </a:p>
        </p:txBody>
      </p:sp>
      <p:sp>
        <p:nvSpPr>
          <p:cNvPr id="7" name="テキスト ボックス 8"/>
          <p:cNvSpPr txBox="1">
            <a:spLocks noChangeArrowheads="1"/>
          </p:cNvSpPr>
          <p:nvPr/>
        </p:nvSpPr>
        <p:spPr bwMode="auto">
          <a:xfrm>
            <a:off x="7321907" y="1652840"/>
            <a:ext cx="4140290" cy="2097067"/>
          </a:xfrm>
          <a:prstGeom prst="rect">
            <a:avLst/>
          </a:prstGeom>
          <a:solidFill>
            <a:srgbClr val="FFFFFF"/>
          </a:solidFill>
          <a:ln w="19050" cmpd="thinThick">
            <a:solidFill>
              <a:srgbClr val="000000">
                <a:alpha val="96861"/>
              </a:srgbClr>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マナーやルールを守れる子どもに</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乗り物や公共の場でのマナー、生活や遊びの中で約束やルールを守ることの大切さを伝えます。規範性や道徳性を</a:t>
            </a:r>
            <a:r>
              <a:rPr kumimoji="0" lang="ja-JP" altLang="en-US" sz="2000" dirty="0">
                <a:solidFill>
                  <a:srgbClr val="000000"/>
                </a:solidFill>
                <a:latin typeface="+mn-ea"/>
                <a:cs typeface="Times New Roman" panose="02020603050405020304" pitchFamily="18" charset="0"/>
              </a:rPr>
              <a:t>学びます</a:t>
            </a:r>
            <a:r>
              <a:rPr kumimoji="0" lang="ja-JP" altLang="ja-JP" sz="1100" b="0" i="0" u="none" strike="noStrike" cap="none" normalizeH="0" baseline="0" dirty="0">
                <a:ln>
                  <a:noFill/>
                </a:ln>
                <a:solidFill>
                  <a:srgbClr val="000000"/>
                </a:solidFill>
                <a:effectLst/>
                <a:latin typeface="+mn-ea"/>
                <a:cs typeface="Times New Roman" panose="02020603050405020304" pitchFamily="18" charset="0"/>
              </a:rPr>
              <a:t>。</a:t>
            </a:r>
            <a:endParaRPr kumimoji="0" lang="ja-JP" altLang="ja-JP" sz="1800" b="0" i="0" u="none" strike="noStrike" cap="none" normalizeH="0" baseline="0" dirty="0">
              <a:ln>
                <a:noFill/>
              </a:ln>
              <a:solidFill>
                <a:schemeClr val="tx1"/>
              </a:solidFill>
              <a:effectLst/>
              <a:latin typeface="+mn-ea"/>
            </a:endParaRPr>
          </a:p>
        </p:txBody>
      </p:sp>
      <p:sp>
        <p:nvSpPr>
          <p:cNvPr id="8" name="テキスト ボックス 10"/>
          <p:cNvSpPr txBox="1">
            <a:spLocks noChangeArrowheads="1"/>
          </p:cNvSpPr>
          <p:nvPr/>
        </p:nvSpPr>
        <p:spPr bwMode="auto">
          <a:xfrm>
            <a:off x="7321907" y="4101693"/>
            <a:ext cx="4140290" cy="1819411"/>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危険から身を守る態度を育てよう</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交通ルールを守る、危険な場所に近づかない、不審な人から身を守るなど、安全に必要な習慣や態度を育てま</a:t>
            </a:r>
            <a:r>
              <a:rPr kumimoji="0" lang="ja-JP" altLang="en-US" sz="2000" b="0" i="0" u="none" strike="noStrike" cap="none" normalizeH="0" baseline="0" dirty="0">
                <a:ln>
                  <a:noFill/>
                </a:ln>
                <a:solidFill>
                  <a:srgbClr val="000000"/>
                </a:solidFill>
                <a:effectLst/>
                <a:latin typeface="+mn-ea"/>
                <a:cs typeface="Times New Roman" panose="02020603050405020304" pitchFamily="18" charset="0"/>
              </a:rPr>
              <a:t>す</a:t>
            </a:r>
            <a:r>
              <a:rPr kumimoji="0" lang="ja-JP" altLang="ja-JP" sz="1600" b="0" i="0" u="none" strike="noStrike" cap="none" normalizeH="0" baseline="0" dirty="0">
                <a:ln>
                  <a:noFill/>
                </a:ln>
                <a:solidFill>
                  <a:srgbClr val="000000"/>
                </a:solidFill>
                <a:effectLst/>
                <a:latin typeface="+mn-ea"/>
                <a:cs typeface="Times New Roman" panose="02020603050405020304" pitchFamily="18" charset="0"/>
              </a:rPr>
              <a:t>。</a:t>
            </a:r>
            <a:endParaRPr kumimoji="0" lang="ja-JP" altLang="ja-JP" sz="3600" b="0" i="0" u="none" strike="noStrike" cap="none" normalizeH="0" baseline="0" dirty="0">
              <a:ln>
                <a:noFill/>
              </a:ln>
              <a:solidFill>
                <a:schemeClr val="tx1"/>
              </a:solidFill>
              <a:effectLst/>
              <a:latin typeface="+mn-ea"/>
            </a:endParaRPr>
          </a:p>
        </p:txBody>
      </p:sp>
      <p:sp>
        <p:nvSpPr>
          <p:cNvPr id="11" name="楕円 20"/>
          <p:cNvSpPr>
            <a:spLocks noChangeArrowheads="1"/>
          </p:cNvSpPr>
          <p:nvPr/>
        </p:nvSpPr>
        <p:spPr bwMode="auto">
          <a:xfrm>
            <a:off x="5276044" y="1918336"/>
            <a:ext cx="1639911" cy="3351521"/>
          </a:xfrm>
          <a:prstGeom prst="ellipse">
            <a:avLst/>
          </a:prstGeom>
          <a:solidFill>
            <a:srgbClr val="FFFFFF"/>
          </a:solidFill>
          <a:ln w="25400">
            <a:solidFill>
              <a:srgbClr val="4F81BD"/>
            </a:solidFill>
            <a:round/>
            <a:headEnd/>
            <a:tailEnd/>
          </a:ln>
        </p:spPr>
        <p:txBody>
          <a:bodyPr vert="eaVert"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生活習慣を身に付ける</a:t>
            </a:r>
            <a:endParaRPr kumimoji="0" lang="ja-JP" altLang="ja-JP" sz="4000" b="0" i="0" u="none" strike="noStrike" cap="none" normalizeH="0" baseline="0" dirty="0">
              <a:ln>
                <a:noFill/>
              </a:ln>
              <a:solidFill>
                <a:schemeClr val="tx1"/>
              </a:solidFill>
              <a:effectLst/>
              <a:latin typeface="Arial" panose="020B0604020202020204" pitchFamily="34" charset="0"/>
            </a:endParaRPr>
          </a:p>
        </p:txBody>
      </p:sp>
      <p:sp>
        <p:nvSpPr>
          <p:cNvPr id="15" name="テキスト ボックス 3"/>
          <p:cNvSpPr txBox="1">
            <a:spLocks noChangeArrowheads="1"/>
          </p:cNvSpPr>
          <p:nvPr/>
        </p:nvSpPr>
        <p:spPr bwMode="auto">
          <a:xfrm>
            <a:off x="887683" y="4101693"/>
            <a:ext cx="3892125" cy="1819411"/>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自分でできることを増やそう</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身だしなみを整える、準備や片付けをするなど、自分でできることを増やしま</a:t>
            </a:r>
            <a:r>
              <a:rPr kumimoji="0" lang="ja-JP" altLang="en-US" sz="2000" b="0" i="0" u="none" strike="noStrike" cap="none" normalizeH="0" baseline="0" dirty="0">
                <a:ln>
                  <a:noFill/>
                </a:ln>
                <a:solidFill>
                  <a:srgbClr val="000000"/>
                </a:solidFill>
                <a:effectLst/>
                <a:latin typeface="+mn-ea"/>
                <a:cs typeface="Times New Roman" panose="02020603050405020304" pitchFamily="18" charset="0"/>
              </a:rPr>
              <a:t>す。</a:t>
            </a:r>
            <a:endParaRPr kumimoji="0" lang="ja-JP" altLang="ja-JP" sz="3600" b="0" i="0" u="none" strike="noStrike" cap="none" normalizeH="0" baseline="0" dirty="0">
              <a:ln>
                <a:noFill/>
              </a:ln>
              <a:solidFill>
                <a:schemeClr val="tx1"/>
              </a:solidFill>
              <a:effectLst/>
              <a:latin typeface="+mn-ea"/>
            </a:endParaRPr>
          </a:p>
        </p:txBody>
      </p:sp>
      <p:sp>
        <p:nvSpPr>
          <p:cNvPr id="18" name="Rectangle 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3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411311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1064" y="643943"/>
            <a:ext cx="10019763" cy="584775"/>
          </a:xfrm>
          <a:prstGeom prst="rect">
            <a:avLst/>
          </a:prstGeom>
          <a:noFill/>
        </p:spPr>
        <p:txBody>
          <a:bodyPr wrap="square" rtlCol="0">
            <a:spAutoFit/>
          </a:bodyPr>
          <a:lstStyle/>
          <a:p>
            <a:pPr lvl="0" eaLnBrk="0" fontAlgn="base" hangingPunct="0">
              <a:spcBef>
                <a:spcPct val="0"/>
              </a:spcBef>
              <a:spcAft>
                <a:spcPct val="0"/>
              </a:spcAft>
            </a:pPr>
            <a:r>
              <a:rPr kumimoji="1" lang="ja-JP" altLang="en-US" sz="3200" dirty="0">
                <a:latin typeface="+mj-ea"/>
                <a:ea typeface="+mj-ea"/>
              </a:rPr>
              <a:t>　</a:t>
            </a:r>
            <a:r>
              <a:rPr kumimoji="0" lang="ja-JP" altLang="ja-JP" sz="3200" b="1"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就学前に育てたいこと</a:t>
            </a:r>
            <a:endParaRPr kumimoji="0" lang="ja-JP" altLang="ja-JP" sz="4000" dirty="0">
              <a:latin typeface="Arial" panose="020B0604020202020204" pitchFamily="34" charset="0"/>
            </a:endParaRPr>
          </a:p>
        </p:txBody>
      </p:sp>
      <p:sp>
        <p:nvSpPr>
          <p:cNvPr id="4" name="テキスト ボックス 5"/>
          <p:cNvSpPr txBox="1">
            <a:spLocks noChangeArrowheads="1"/>
          </p:cNvSpPr>
          <p:nvPr/>
        </p:nvSpPr>
        <p:spPr bwMode="auto">
          <a:xfrm>
            <a:off x="770361" y="1605386"/>
            <a:ext cx="4048638" cy="1768879"/>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言葉で伝え合う子どもに</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自分の話を聞いてもらえた喜びが話す意欲や聞く力が育ちます。</a:t>
            </a:r>
            <a:endParaRPr kumimoji="0" lang="en-US" altLang="ja-JP" sz="2000" b="0" i="0" u="none" strike="noStrike" cap="none" normalizeH="0" baseline="0" dirty="0">
              <a:ln>
                <a:noFill/>
              </a:ln>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子どもと会話を楽しみ、言葉で伝え合う力を育</a:t>
            </a:r>
            <a:r>
              <a:rPr kumimoji="0" lang="ja-JP" altLang="en-US" sz="2000" b="0" i="0" u="none" strike="noStrike" cap="none" normalizeH="0" baseline="0" dirty="0">
                <a:ln>
                  <a:noFill/>
                </a:ln>
                <a:solidFill>
                  <a:srgbClr val="000000"/>
                </a:solidFill>
                <a:effectLst/>
                <a:latin typeface="+mn-ea"/>
                <a:cs typeface="Times New Roman" panose="02020603050405020304" pitchFamily="18" charset="0"/>
              </a:rPr>
              <a:t>み</a:t>
            </a: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ま</a:t>
            </a:r>
            <a:r>
              <a:rPr kumimoji="0" lang="ja-JP" altLang="en-US" sz="2000" b="0" i="0" u="none" strike="noStrike" cap="none" normalizeH="0" baseline="0" dirty="0">
                <a:ln>
                  <a:noFill/>
                </a:ln>
                <a:solidFill>
                  <a:srgbClr val="000000"/>
                </a:solidFill>
                <a:effectLst/>
                <a:latin typeface="+mn-ea"/>
                <a:cs typeface="Times New Roman" panose="02020603050405020304" pitchFamily="18" charset="0"/>
              </a:rPr>
              <a:t>す</a:t>
            </a: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a:t>
            </a:r>
            <a:endParaRPr kumimoji="0" lang="ja-JP" altLang="ja-JP" sz="3600" b="0" i="0" u="none" strike="noStrike" cap="none" normalizeH="0" baseline="0" dirty="0">
              <a:ln>
                <a:noFill/>
              </a:ln>
              <a:solidFill>
                <a:schemeClr val="tx1"/>
              </a:solidFill>
              <a:effectLst/>
              <a:latin typeface="+mn-ea"/>
            </a:endParaRPr>
          </a:p>
        </p:txBody>
      </p:sp>
      <p:sp>
        <p:nvSpPr>
          <p:cNvPr id="5" name="テキスト ボックス 6"/>
          <p:cNvSpPr txBox="1">
            <a:spLocks noChangeArrowheads="1"/>
          </p:cNvSpPr>
          <p:nvPr/>
        </p:nvSpPr>
        <p:spPr bwMode="auto">
          <a:xfrm>
            <a:off x="770361" y="3804168"/>
            <a:ext cx="4048638" cy="2570874"/>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認められる喜びを大切に</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家族に温かく見守られ、励ましや認めの言葉を多くかけてもらうことで、集団の中でも自己発揮できるようになります。我慢をする中で自分の気持ちをコントロールする力や折り合いをつける力が育ちます。</a:t>
            </a:r>
            <a:endParaRPr kumimoji="0" lang="ja-JP" altLang="ja-JP" sz="3600" b="0" i="0" u="none" strike="noStrike" cap="none" normalizeH="0" baseline="0" dirty="0">
              <a:ln>
                <a:noFill/>
              </a:ln>
              <a:solidFill>
                <a:schemeClr val="tx1"/>
              </a:solidFill>
              <a:effectLst/>
              <a:latin typeface="+mn-ea"/>
            </a:endParaRPr>
          </a:p>
        </p:txBody>
      </p:sp>
      <p:sp>
        <p:nvSpPr>
          <p:cNvPr id="9" name="テキスト ボックス 12"/>
          <p:cNvSpPr txBox="1">
            <a:spLocks noChangeArrowheads="1"/>
          </p:cNvSpPr>
          <p:nvPr/>
        </p:nvSpPr>
        <p:spPr bwMode="auto">
          <a:xfrm>
            <a:off x="6916400" y="1605386"/>
            <a:ext cx="4532917" cy="2296913"/>
          </a:xfrm>
          <a:prstGeom prst="rect">
            <a:avLst/>
          </a:prstGeom>
          <a:solidFill>
            <a:srgbClr val="FFFFFF"/>
          </a:solidFill>
          <a:ln w="19050" cmpd="thinThick">
            <a:solidFill>
              <a:srgbClr val="000000"/>
            </a:solidFill>
            <a:miter lim="800000"/>
            <a:headEnd/>
            <a:tailEnd/>
          </a:ln>
        </p:spPr>
        <p:txBody>
          <a:bodyPr vert="horz" wrap="square" lIns="91440" tIns="72000" rIns="9144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道徳性の芽生えを育てよう</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よいこと・悪いことを自分で判断して行動できる子どもに育てま</a:t>
            </a:r>
            <a:r>
              <a:rPr kumimoji="0" lang="ja-JP" altLang="en-US" sz="2000" b="0" i="0" u="none" strike="noStrike" cap="none" normalizeH="0" baseline="0" dirty="0">
                <a:ln>
                  <a:noFill/>
                </a:ln>
                <a:solidFill>
                  <a:srgbClr val="000000"/>
                </a:solidFill>
                <a:effectLst/>
                <a:latin typeface="+mn-ea"/>
                <a:cs typeface="Times New Roman" panose="02020603050405020304" pitchFamily="18" charset="0"/>
              </a:rPr>
              <a:t>す</a:t>
            </a: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子どもは身近な大人をモデルにして学んでいきます。みんなのことを考えて行動することの大切さを伝えていきます。</a:t>
            </a:r>
            <a:endParaRPr kumimoji="0" lang="ja-JP" altLang="ja-JP" sz="3600" b="0" i="0" u="none" strike="noStrike" cap="none" normalizeH="0" baseline="0" dirty="0">
              <a:ln>
                <a:noFill/>
              </a:ln>
              <a:solidFill>
                <a:schemeClr val="tx1"/>
              </a:solidFill>
              <a:effectLst/>
              <a:latin typeface="+mn-ea"/>
            </a:endParaRPr>
          </a:p>
        </p:txBody>
      </p:sp>
      <p:sp>
        <p:nvSpPr>
          <p:cNvPr id="10" name="テキスト ボックス 13"/>
          <p:cNvSpPr txBox="1">
            <a:spLocks noChangeArrowheads="1"/>
          </p:cNvSpPr>
          <p:nvPr/>
        </p:nvSpPr>
        <p:spPr bwMode="auto">
          <a:xfrm>
            <a:off x="6916399" y="4278966"/>
            <a:ext cx="4532917" cy="2096075"/>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多様な人とかかわる機会を</a:t>
            </a:r>
            <a:endParaRPr kumimoji="0" lang="ja-JP" altLang="ja-JP" sz="20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年下の子どもや高齢者など多様な人とかかわる機会を大切にします。人の良さを認める気持ちや譲り合う気持ち、偏見を持たずに人とかかわる態度などが育ちます。</a:t>
            </a:r>
            <a:endParaRPr kumimoji="0" lang="ja-JP" altLang="ja-JP" sz="2000" b="0" i="0" u="none" strike="noStrike" cap="none" normalizeH="0" baseline="0" dirty="0">
              <a:ln>
                <a:noFill/>
              </a:ln>
              <a:solidFill>
                <a:schemeClr val="tx1"/>
              </a:solidFill>
              <a:effectLst/>
              <a:latin typeface="+mn-ea"/>
            </a:endParaRPr>
          </a:p>
        </p:txBody>
      </p:sp>
      <p:sp>
        <p:nvSpPr>
          <p:cNvPr id="12" name="楕円 21"/>
          <p:cNvSpPr>
            <a:spLocks noChangeArrowheads="1"/>
          </p:cNvSpPr>
          <p:nvPr/>
        </p:nvSpPr>
        <p:spPr bwMode="auto">
          <a:xfrm>
            <a:off x="5177305" y="1984825"/>
            <a:ext cx="1380789" cy="3638685"/>
          </a:xfrm>
          <a:prstGeom prst="ellipse">
            <a:avLst/>
          </a:prstGeom>
          <a:solidFill>
            <a:srgbClr val="FFFFFF"/>
          </a:solidFill>
          <a:ln w="25400">
            <a:solidFill>
              <a:srgbClr val="4F81BD"/>
            </a:solidFill>
            <a:round/>
            <a:headEnd/>
            <a:tailEnd/>
          </a:ln>
        </p:spPr>
        <p:txBody>
          <a:bodyPr vert="eaVert"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人とかかわる力をはぐくむ</a:t>
            </a:r>
            <a:endParaRPr kumimoji="0" lang="ja-JP" altLang="ja-JP" sz="4000" b="0" i="0" u="none" strike="noStrike" cap="none" normalizeH="0" baseline="0" dirty="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3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58548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1064" y="643943"/>
            <a:ext cx="10019763" cy="584775"/>
          </a:xfrm>
          <a:prstGeom prst="rect">
            <a:avLst/>
          </a:prstGeom>
          <a:noFill/>
        </p:spPr>
        <p:txBody>
          <a:bodyPr wrap="square" rtlCol="0">
            <a:spAutoFit/>
          </a:bodyPr>
          <a:lstStyle/>
          <a:p>
            <a:pPr lvl="0" eaLnBrk="0" fontAlgn="base" hangingPunct="0">
              <a:spcBef>
                <a:spcPct val="0"/>
              </a:spcBef>
              <a:spcAft>
                <a:spcPct val="0"/>
              </a:spcAft>
            </a:pPr>
            <a:r>
              <a:rPr kumimoji="1" lang="ja-JP" altLang="en-US" sz="3200" dirty="0">
                <a:latin typeface="+mj-ea"/>
                <a:ea typeface="+mj-ea"/>
              </a:rPr>
              <a:t>　</a:t>
            </a:r>
            <a:r>
              <a:rPr kumimoji="0" lang="ja-JP" altLang="ja-JP" sz="3200" b="1"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就学前に育てたいこと</a:t>
            </a:r>
            <a:endParaRPr kumimoji="0" lang="ja-JP" altLang="ja-JP" sz="4000" dirty="0">
              <a:latin typeface="Arial" panose="020B0604020202020204" pitchFamily="34" charset="0"/>
            </a:endParaRPr>
          </a:p>
        </p:txBody>
      </p:sp>
      <p:sp>
        <p:nvSpPr>
          <p:cNvPr id="6" name="テキスト ボックス 7"/>
          <p:cNvSpPr txBox="1">
            <a:spLocks noChangeArrowheads="1"/>
          </p:cNvSpPr>
          <p:nvPr/>
        </p:nvSpPr>
        <p:spPr bwMode="auto">
          <a:xfrm>
            <a:off x="1237691" y="1867437"/>
            <a:ext cx="3690691" cy="2305318"/>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子どもの気持ちに寄り添って</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子どもの立場に立って気持ちを理解しましょう。困った行動も何かのサインかも。話を聞いて共感してあげることで、安心感や自己肯定感が育ちます</a:t>
            </a:r>
            <a:r>
              <a:rPr kumimoji="0" lang="ja-JP" altLang="ja-JP" sz="1100" b="0" i="0" u="none" strike="noStrike" cap="none" normalizeH="0" baseline="0" dirty="0">
                <a:ln>
                  <a:noFill/>
                </a:ln>
                <a:solidFill>
                  <a:srgbClr val="000000"/>
                </a:solidFill>
                <a:effectLst/>
                <a:latin typeface="+mn-ea"/>
                <a:cs typeface="Times New Roman" panose="02020603050405020304" pitchFamily="18" charset="0"/>
              </a:rPr>
              <a:t>。</a:t>
            </a:r>
            <a:endParaRPr kumimoji="0" lang="ja-JP" altLang="ja-JP" sz="1800" b="0" i="0" u="none" strike="noStrike" cap="none" normalizeH="0" baseline="0" dirty="0">
              <a:ln>
                <a:noFill/>
              </a:ln>
              <a:solidFill>
                <a:schemeClr val="tx1"/>
              </a:solidFill>
              <a:effectLst/>
              <a:latin typeface="+mn-ea"/>
            </a:endParaRPr>
          </a:p>
        </p:txBody>
      </p:sp>
      <p:sp>
        <p:nvSpPr>
          <p:cNvPr id="13" name="楕円 22"/>
          <p:cNvSpPr>
            <a:spLocks noChangeArrowheads="1"/>
          </p:cNvSpPr>
          <p:nvPr/>
        </p:nvSpPr>
        <p:spPr bwMode="auto">
          <a:xfrm>
            <a:off x="5254782" y="2439986"/>
            <a:ext cx="1193308" cy="3619052"/>
          </a:xfrm>
          <a:prstGeom prst="ellipse">
            <a:avLst/>
          </a:prstGeom>
          <a:solidFill>
            <a:srgbClr val="FFFFFF"/>
          </a:solidFill>
          <a:ln w="25400">
            <a:solidFill>
              <a:srgbClr val="4F81BD"/>
            </a:solidFill>
            <a:round/>
            <a:headEnd/>
            <a:tailEnd/>
          </a:ln>
        </p:spPr>
        <p:txBody>
          <a:bodyPr vert="eaVert"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豊かな心と意欲をはぐくむ</a:t>
            </a:r>
            <a:endParaRPr kumimoji="0" lang="ja-JP" altLang="ja-JP" sz="3200" b="0" i="0" u="none" strike="noStrike" cap="none" normalizeH="0" baseline="0" dirty="0">
              <a:ln>
                <a:noFill/>
              </a:ln>
              <a:solidFill>
                <a:schemeClr val="tx1"/>
              </a:solidFill>
              <a:effectLst/>
              <a:latin typeface="Arial" panose="020B0604020202020204" pitchFamily="34" charset="0"/>
            </a:endParaRPr>
          </a:p>
        </p:txBody>
      </p:sp>
      <p:sp>
        <p:nvSpPr>
          <p:cNvPr id="14" name="テキスト ボックス 15"/>
          <p:cNvSpPr txBox="1">
            <a:spLocks noChangeArrowheads="1"/>
          </p:cNvSpPr>
          <p:nvPr/>
        </p:nvSpPr>
        <p:spPr bwMode="auto">
          <a:xfrm>
            <a:off x="6817351" y="4172755"/>
            <a:ext cx="3833476" cy="2034862"/>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「毎日が同じ」が見通す力に</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毎日が同じ生活リズム、同じ手順で生活することで、見通しを持って安定して行動する力が育ちます。意欲的に遊んだり学んだりする力の基になります。</a:t>
            </a:r>
            <a:endParaRPr kumimoji="0" lang="ja-JP" altLang="ja-JP" sz="3600" b="0" i="0" u="none" strike="noStrike" cap="none" normalizeH="0" baseline="0" dirty="0">
              <a:ln>
                <a:noFill/>
              </a:ln>
              <a:solidFill>
                <a:schemeClr val="tx1"/>
              </a:solidFill>
              <a:effectLst/>
              <a:latin typeface="+mn-ea"/>
            </a:endParaRPr>
          </a:p>
        </p:txBody>
      </p:sp>
      <p:pic>
        <p:nvPicPr>
          <p:cNvPr id="2053" name="図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559" y="4249512"/>
            <a:ext cx="2642562" cy="199151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4"/>
          <p:cNvSpPr txBox="1">
            <a:spLocks noChangeArrowheads="1"/>
          </p:cNvSpPr>
          <p:nvPr/>
        </p:nvSpPr>
        <p:spPr bwMode="auto">
          <a:xfrm>
            <a:off x="6817351" y="1876783"/>
            <a:ext cx="3833476" cy="1950441"/>
          </a:xfrm>
          <a:prstGeom prst="rect">
            <a:avLst/>
          </a:prstGeom>
          <a:solidFill>
            <a:srgbClr val="FFFFFF"/>
          </a:solidFill>
          <a:ln w="19050" cmpd="thinThick">
            <a:solidFill>
              <a:srgbClr val="000000"/>
            </a:solidFill>
            <a:miter lim="800000"/>
            <a:headEnd/>
            <a:tailEnd/>
          </a:ln>
        </p:spPr>
        <p:txBody>
          <a:bodyPr vert="horz" wrap="square" lIns="91440" tIns="36000" rIns="91440" bIns="36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solidFill>
                  <a:srgbClr val="000000"/>
                </a:solidFill>
                <a:effectLst/>
                <a:latin typeface="+mn-ea"/>
                <a:cs typeface="Times New Roman" panose="02020603050405020304" pitchFamily="18" charset="0"/>
              </a:rPr>
              <a:t>できた喜びが自信と意欲に</a:t>
            </a:r>
            <a:endParaRPr kumimoji="0" lang="ja-JP" altLang="ja-JP" sz="2400" b="0" i="0" u="none" strike="noStrike" cap="none" normalizeH="0" baseline="0" dirty="0">
              <a:ln>
                <a:noFill/>
              </a:ln>
              <a:solidFill>
                <a:schemeClr val="tx1"/>
              </a:solidFill>
              <a:effectLst/>
              <a:latin typeface="+mn-ea"/>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お手伝いした時や頑張った時は言葉でほめましょう。役に立てた喜びや達成感は自信となり、目的意識をもって最後までやりとげる子どもに育ちます。</a:t>
            </a:r>
            <a:endParaRPr kumimoji="0" lang="ja-JP" altLang="ja-JP" sz="3600" b="0" i="0" u="none" strike="noStrike" cap="none" normalizeH="0" baseline="0" dirty="0">
              <a:ln>
                <a:noFill/>
              </a:ln>
              <a:solidFill>
                <a:schemeClr val="tx1"/>
              </a:solidFill>
              <a:effectLst/>
              <a:latin typeface="+mn-ea"/>
            </a:endParaRPr>
          </a:p>
        </p:txBody>
      </p:sp>
      <p:sp>
        <p:nvSpPr>
          <p:cNvPr id="18" name="Rectangle 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3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07932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7625" y="11995"/>
            <a:ext cx="5442155" cy="584775"/>
          </a:xfrm>
          <a:prstGeom prst="rect">
            <a:avLst/>
          </a:prstGeom>
          <a:noFill/>
        </p:spPr>
        <p:txBody>
          <a:bodyPr wrap="square" rtlCol="0">
            <a:spAutoFit/>
          </a:bodyPr>
          <a:lstStyle/>
          <a:p>
            <a:r>
              <a:rPr lang="ja-JP" altLang="en-US" sz="3200" dirty="0">
                <a:ln w="0"/>
                <a:effectLst>
                  <a:outerShdw blurRad="38100" dist="19050" dir="2700000" algn="tl" rotWithShape="0">
                    <a:schemeClr val="dk1">
                      <a:alpha val="40000"/>
                    </a:schemeClr>
                  </a:outerShdw>
                </a:effectLst>
                <a:latin typeface="+mj-ea"/>
                <a:ea typeface="+mj-ea"/>
              </a:rPr>
              <a:t>　給食について</a:t>
            </a:r>
            <a:endParaRPr lang="en-US" altLang="ja-JP" sz="3200" dirty="0">
              <a:ln w="0"/>
              <a:effectLst>
                <a:outerShdw blurRad="38100" dist="19050" dir="2700000" algn="tl" rotWithShape="0">
                  <a:schemeClr val="dk1">
                    <a:alpha val="40000"/>
                  </a:schemeClr>
                </a:outerShdw>
              </a:effectLst>
              <a:latin typeface="+mj-ea"/>
              <a:ea typeface="+mj-ea"/>
            </a:endParaRPr>
          </a:p>
        </p:txBody>
      </p:sp>
      <p:sp>
        <p:nvSpPr>
          <p:cNvPr id="13" name="四角形: 角を丸くする 12">
            <a:extLst>
              <a:ext uri="{FF2B5EF4-FFF2-40B4-BE49-F238E27FC236}">
                <a16:creationId xmlns:a16="http://schemas.microsoft.com/office/drawing/2014/main" id="{C27E3927-9260-4918-9A1A-E4D5D1A20280}"/>
              </a:ext>
            </a:extLst>
          </p:cNvPr>
          <p:cNvSpPr>
            <a:spLocks noChangeArrowheads="1"/>
          </p:cNvSpPr>
          <p:nvPr/>
        </p:nvSpPr>
        <p:spPr bwMode="auto">
          <a:xfrm>
            <a:off x="285140" y="3029319"/>
            <a:ext cx="11621719" cy="3708086"/>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r>
              <a:rPr lang="ja-JP" altLang="ja-JP" b="1" cap="small" dirty="0"/>
              <a:t>①県内での学校給食の第一人者としての実績</a:t>
            </a:r>
            <a:endParaRPr lang="ja-JP" altLang="ja-JP" dirty="0"/>
          </a:p>
          <a:p>
            <a:r>
              <a:rPr lang="ja-JP" altLang="ja-JP" cap="small" dirty="0"/>
              <a:t>学校給食において県内最大規模の</a:t>
            </a:r>
            <a:r>
              <a:rPr lang="en-US" altLang="ja-JP" b="1" cap="small" dirty="0"/>
              <a:t>1</a:t>
            </a:r>
            <a:r>
              <a:rPr lang="ja-JP" altLang="ja-JP" b="1" cap="small" dirty="0"/>
              <a:t>日約</a:t>
            </a:r>
            <a:r>
              <a:rPr lang="en-US" altLang="ja-JP" b="1" cap="small" dirty="0"/>
              <a:t>55,500</a:t>
            </a:r>
            <a:r>
              <a:rPr lang="ja-JP" altLang="ja-JP" b="1" cap="small" dirty="0"/>
              <a:t>食</a:t>
            </a:r>
            <a:r>
              <a:rPr lang="ja-JP" altLang="ja-JP" cap="small" dirty="0"/>
              <a:t>を提供しています。</a:t>
            </a:r>
            <a:r>
              <a:rPr lang="ja-JP" altLang="ja-JP" dirty="0"/>
              <a:t>成長期にある児童や幼児の健康を支えるという、公共性の高い学校給食業務を</a:t>
            </a:r>
            <a:r>
              <a:rPr lang="ja-JP" altLang="en-US" dirty="0"/>
              <a:t>約</a:t>
            </a:r>
            <a:r>
              <a:rPr lang="en-US" altLang="ja-JP" dirty="0"/>
              <a:t>30</a:t>
            </a:r>
            <a:r>
              <a:rPr lang="ja-JP" altLang="ja-JP" dirty="0"/>
              <a:t>年に渡って続けています。</a:t>
            </a:r>
            <a:endParaRPr lang="en-US" altLang="ja-JP" dirty="0"/>
          </a:p>
          <a:p>
            <a:r>
              <a:rPr lang="en-US" altLang="ja-JP" dirty="0"/>
              <a:t> </a:t>
            </a:r>
            <a:endParaRPr lang="ja-JP" altLang="ja-JP" dirty="0"/>
          </a:p>
          <a:p>
            <a:r>
              <a:rPr lang="ja-JP" altLang="ja-JP" b="1" dirty="0"/>
              <a:t>②</a:t>
            </a:r>
            <a:r>
              <a:rPr lang="ja-JP" altLang="ja-JP" b="1" cap="small" dirty="0"/>
              <a:t>学校給食衛生管理基準をふまえた調理業務</a:t>
            </a:r>
            <a:endParaRPr lang="ja-JP" altLang="ja-JP" dirty="0"/>
          </a:p>
          <a:p>
            <a:r>
              <a:rPr lang="ja-JP" altLang="ja-JP" cap="small" dirty="0"/>
              <a:t>オーディフ</a:t>
            </a:r>
            <a:r>
              <a:rPr lang="ja-JP" altLang="en-US" cap="small" dirty="0"/>
              <a:t>ホールディングス</a:t>
            </a:r>
            <a:r>
              <a:rPr lang="ja-JP" altLang="ja-JP" cap="small" dirty="0"/>
              <a:t>は</a:t>
            </a:r>
            <a:r>
              <a:rPr lang="en-US" altLang="ja-JP" cap="small" dirty="0"/>
              <a:t>2013</a:t>
            </a:r>
            <a:r>
              <a:rPr lang="ja-JP" altLang="ja-JP" cap="small" dirty="0"/>
              <a:t>年</a:t>
            </a:r>
            <a:r>
              <a:rPr lang="en-US" altLang="ja-JP" cap="small" dirty="0"/>
              <a:t>7</a:t>
            </a:r>
            <a:r>
              <a:rPr lang="ja-JP" altLang="ja-JP" cap="small" dirty="0"/>
              <a:t>月に『</a:t>
            </a:r>
            <a:r>
              <a:rPr lang="en-US" altLang="ja-JP" b="1" cap="small" dirty="0"/>
              <a:t>ISO 22000</a:t>
            </a:r>
            <a:r>
              <a:rPr lang="ja-JP" altLang="ja-JP" cap="small" dirty="0"/>
              <a:t>』を取得しており学校給食衛生管理基準をふまえた調理業務となっており安全性が高い給食提供が行えます。</a:t>
            </a:r>
            <a:endParaRPr lang="ja-JP" altLang="ja-JP" dirty="0"/>
          </a:p>
          <a:p>
            <a:r>
              <a:rPr lang="ja-JP" altLang="ja-JP" cap="small" dirty="0"/>
              <a:t>『</a:t>
            </a:r>
            <a:r>
              <a:rPr lang="en-US" altLang="ja-JP" cap="small" dirty="0"/>
              <a:t>ISO22000</a:t>
            </a:r>
            <a:r>
              <a:rPr lang="ja-JP" altLang="ja-JP" cap="small" dirty="0"/>
              <a:t>』</a:t>
            </a:r>
            <a:endParaRPr lang="ja-JP" altLang="ja-JP" dirty="0"/>
          </a:p>
          <a:p>
            <a:r>
              <a:rPr lang="en-US" altLang="ja-JP" cap="small" dirty="0"/>
              <a:t>HACCP</a:t>
            </a:r>
            <a:r>
              <a:rPr lang="ja-JP" altLang="ja-JP" cap="small" dirty="0"/>
              <a:t>（危害分析・重要管理点）</a:t>
            </a:r>
            <a:r>
              <a:rPr lang="ja-JP" altLang="ja-JP" dirty="0"/>
              <a:t>を全て含み、さらにマネジメントシステムの要素が加味された国際規格</a:t>
            </a:r>
            <a:endParaRPr lang="en-US" altLang="ja-JP" dirty="0"/>
          </a:p>
          <a:p>
            <a:endParaRPr lang="ja-JP" altLang="ja-JP" dirty="0"/>
          </a:p>
          <a:p>
            <a:r>
              <a:rPr lang="ja-JP" altLang="ja-JP" b="1" cap="small" dirty="0"/>
              <a:t>③</a:t>
            </a:r>
            <a:r>
              <a:rPr lang="ja-JP" altLang="en-US" b="1" cap="small" dirty="0"/>
              <a:t>港川</a:t>
            </a:r>
            <a:r>
              <a:rPr lang="ja-JP" altLang="ja-JP" b="1" cap="small" dirty="0"/>
              <a:t>こども園と事業所の距離</a:t>
            </a:r>
            <a:endParaRPr lang="ja-JP" altLang="ja-JP" dirty="0"/>
          </a:p>
          <a:p>
            <a:r>
              <a:rPr lang="ja-JP" altLang="en-US" cap="small" dirty="0"/>
              <a:t>港川</a:t>
            </a:r>
            <a:r>
              <a:rPr lang="ja-JP" altLang="ja-JP" cap="small" dirty="0"/>
              <a:t>こども園と事業所の距離は</a:t>
            </a:r>
            <a:r>
              <a:rPr lang="en-US" altLang="ja-JP" cap="small" dirty="0"/>
              <a:t>3.8</a:t>
            </a:r>
            <a:r>
              <a:rPr lang="ja-JP" altLang="en-US" cap="small" dirty="0"/>
              <a:t>㎞</a:t>
            </a:r>
            <a:r>
              <a:rPr lang="ja-JP" altLang="ja-JP" cap="small" dirty="0"/>
              <a:t>となっており配送トラブルの可能性を大きく減少させます。</a:t>
            </a:r>
            <a:endParaRPr lang="ja-JP" altLang="ja-JP" dirty="0"/>
          </a:p>
          <a:p>
            <a:endParaRPr lang="ja-JP" altLang="ja-JP" dirty="0"/>
          </a:p>
        </p:txBody>
      </p:sp>
      <p:sp>
        <p:nvSpPr>
          <p:cNvPr id="14" name="四角形: 角を丸くする 13">
            <a:extLst>
              <a:ext uri="{FF2B5EF4-FFF2-40B4-BE49-F238E27FC236}">
                <a16:creationId xmlns:a16="http://schemas.microsoft.com/office/drawing/2014/main" id="{4DB6ED15-68A0-4493-89FA-72A072993ACA}"/>
              </a:ext>
            </a:extLst>
          </p:cNvPr>
          <p:cNvSpPr>
            <a:spLocks noChangeArrowheads="1"/>
          </p:cNvSpPr>
          <p:nvPr/>
        </p:nvSpPr>
        <p:spPr bwMode="auto">
          <a:xfrm>
            <a:off x="759058" y="843255"/>
            <a:ext cx="4519942" cy="1939578"/>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lnSpc>
                <a:spcPts val="1800"/>
              </a:lnSpc>
              <a:spcAft>
                <a:spcPts val="0"/>
              </a:spcAft>
            </a:pPr>
            <a:r>
              <a:rPr lang="ja-JP" altLang="en-US" b="1" kern="100" cap="small" spc="25" dirty="0">
                <a:solidFill>
                  <a:srgbClr val="C0504D"/>
                </a:solidFill>
                <a:latin typeface="+mn-ea"/>
                <a:cs typeface="Times New Roman" panose="02020603050405020304" pitchFamily="18" charset="0"/>
              </a:rPr>
              <a:t>オーディフホールディングス　</a:t>
            </a:r>
            <a:r>
              <a:rPr lang="ja-JP" altLang="en-US" sz="2000" b="1" kern="100" cap="small" spc="25" dirty="0">
                <a:solidFill>
                  <a:srgbClr val="C0504D"/>
                </a:solidFill>
                <a:latin typeface="+mn-ea"/>
                <a:cs typeface="Times New Roman" panose="02020603050405020304" pitchFamily="18" charset="0"/>
              </a:rPr>
              <a:t>　</a:t>
            </a:r>
            <a:endParaRPr lang="en-US" altLang="ja-JP" sz="2000" b="1" kern="100" cap="small" spc="25" dirty="0">
              <a:solidFill>
                <a:srgbClr val="C0504D"/>
              </a:solidFill>
              <a:latin typeface="+mn-ea"/>
              <a:cs typeface="Times New Roman" panose="02020603050405020304" pitchFamily="18" charset="0"/>
            </a:endParaRPr>
          </a:p>
          <a:p>
            <a:pPr algn="just">
              <a:lnSpc>
                <a:spcPts val="1800"/>
              </a:lnSpc>
              <a:spcAft>
                <a:spcPts val="0"/>
              </a:spcAft>
            </a:pPr>
            <a:r>
              <a:rPr lang="ja-JP" altLang="en-US" sz="2000" b="1" kern="100" cap="small" spc="25" dirty="0">
                <a:solidFill>
                  <a:srgbClr val="C0504D"/>
                </a:solidFill>
                <a:latin typeface="+mn-ea"/>
                <a:cs typeface="Times New Roman" panose="02020603050405020304" pitchFamily="18" charset="0"/>
              </a:rPr>
              <a:t>南天</a:t>
            </a:r>
            <a:r>
              <a:rPr lang="en-US" altLang="ja-JP" sz="2000" b="1" kern="100" cap="small" spc="25" dirty="0">
                <a:solidFill>
                  <a:srgbClr val="C0504D"/>
                </a:solidFill>
                <a:latin typeface="+mn-ea"/>
                <a:cs typeface="Times New Roman" panose="02020603050405020304" pitchFamily="18" charset="0"/>
              </a:rPr>
              <a:t>Okinawa</a:t>
            </a:r>
            <a:r>
              <a:rPr lang="ja-JP" altLang="en-US" sz="2000" b="1" kern="100" cap="small" spc="25" dirty="0">
                <a:solidFill>
                  <a:srgbClr val="C0504D"/>
                </a:solidFill>
                <a:latin typeface="+mn-ea"/>
                <a:cs typeface="Times New Roman" panose="02020603050405020304" pitchFamily="18" charset="0"/>
              </a:rPr>
              <a:t>株式会社</a:t>
            </a:r>
            <a:endParaRPr lang="en-US" altLang="ja-JP" sz="2000" b="1" kern="100" cap="small" spc="25" dirty="0">
              <a:solidFill>
                <a:srgbClr val="C0504D"/>
              </a:solidFill>
              <a:latin typeface="+mn-ea"/>
              <a:cs typeface="Times New Roman" panose="02020603050405020304" pitchFamily="18" charset="0"/>
            </a:endParaRPr>
          </a:p>
          <a:p>
            <a:pPr algn="just">
              <a:lnSpc>
                <a:spcPts val="1800"/>
              </a:lnSpc>
              <a:spcAft>
                <a:spcPts val="0"/>
              </a:spcAft>
            </a:pPr>
            <a:r>
              <a:rPr lang="ja-JP" sz="1600" b="1" u="sng" cap="small" spc="25" dirty="0">
                <a:solidFill>
                  <a:srgbClr val="C0504D"/>
                </a:solidFill>
                <a:effectLst/>
                <a:latin typeface="+mn-ea"/>
                <a:cs typeface="ＭＳ Ｐゴシック" panose="020B0600070205080204" pitchFamily="50" charset="-128"/>
              </a:rPr>
              <a:t>会社概要</a:t>
            </a:r>
            <a:endParaRPr lang="ja-JP" sz="1600" dirty="0">
              <a:effectLst/>
              <a:latin typeface="+mn-ea"/>
              <a:cs typeface="ＭＳ Ｐゴシック" panose="020B0600070205080204" pitchFamily="50" charset="-128"/>
            </a:endParaRPr>
          </a:p>
          <a:p>
            <a:pPr algn="just">
              <a:spcAft>
                <a:spcPts val="0"/>
              </a:spcAft>
            </a:pPr>
            <a:r>
              <a:rPr lang="ja-JP" sz="1600" kern="100" dirty="0">
                <a:solidFill>
                  <a:srgbClr val="000000"/>
                </a:solidFill>
                <a:effectLst/>
                <a:latin typeface="+mn-ea"/>
                <a:cs typeface="Times New Roman" panose="02020603050405020304" pitchFamily="18" charset="0"/>
              </a:rPr>
              <a:t>創業昭和</a:t>
            </a:r>
            <a:r>
              <a:rPr lang="en-US" sz="1600" kern="100" dirty="0">
                <a:solidFill>
                  <a:srgbClr val="000000"/>
                </a:solidFill>
                <a:effectLst/>
                <a:latin typeface="+mn-ea"/>
                <a:cs typeface="Times New Roman" panose="02020603050405020304" pitchFamily="18" charset="0"/>
              </a:rPr>
              <a:t>58</a:t>
            </a:r>
            <a:r>
              <a:rPr lang="ja-JP" sz="1600" kern="100" dirty="0">
                <a:solidFill>
                  <a:srgbClr val="000000"/>
                </a:solidFill>
                <a:effectLst/>
                <a:latin typeface="+mn-ea"/>
                <a:cs typeface="Times New Roman" panose="02020603050405020304" pitchFamily="18" charset="0"/>
              </a:rPr>
              <a:t>年</a:t>
            </a:r>
            <a:r>
              <a:rPr lang="en-US" sz="1600" kern="100" dirty="0">
                <a:solidFill>
                  <a:srgbClr val="000000"/>
                </a:solidFill>
                <a:effectLst/>
                <a:latin typeface="+mn-ea"/>
                <a:cs typeface="Times New Roman" panose="02020603050405020304" pitchFamily="18" charset="0"/>
              </a:rPr>
              <a:t>9</a:t>
            </a:r>
            <a:r>
              <a:rPr lang="ja-JP" sz="1600" kern="100" dirty="0">
                <a:solidFill>
                  <a:srgbClr val="000000"/>
                </a:solidFill>
                <a:effectLst/>
                <a:latin typeface="+mn-ea"/>
                <a:cs typeface="Times New Roman" panose="02020603050405020304" pitchFamily="18" charset="0"/>
              </a:rPr>
              <a:t>月　法人化平成元年</a:t>
            </a:r>
            <a:r>
              <a:rPr lang="en-US" sz="1600" kern="100" dirty="0">
                <a:solidFill>
                  <a:srgbClr val="000000"/>
                </a:solidFill>
                <a:effectLst/>
                <a:latin typeface="+mn-ea"/>
                <a:cs typeface="Times New Roman" panose="02020603050405020304" pitchFamily="18" charset="0"/>
              </a:rPr>
              <a:t>8</a:t>
            </a:r>
            <a:r>
              <a:rPr lang="ja-JP" sz="1600" kern="100" dirty="0">
                <a:solidFill>
                  <a:srgbClr val="000000"/>
                </a:solidFill>
                <a:effectLst/>
                <a:latin typeface="+mn-ea"/>
                <a:cs typeface="Times New Roman" panose="02020603050405020304" pitchFamily="18" charset="0"/>
              </a:rPr>
              <a:t>月</a:t>
            </a:r>
            <a:endParaRPr lang="ja-JP" sz="1600" kern="100" dirty="0">
              <a:effectLst/>
              <a:latin typeface="+mn-ea"/>
              <a:cs typeface="Times New Roman" panose="02020603050405020304" pitchFamily="18" charset="0"/>
            </a:endParaRPr>
          </a:p>
          <a:p>
            <a:pPr algn="just">
              <a:spcAft>
                <a:spcPts val="0"/>
              </a:spcAft>
            </a:pPr>
            <a:r>
              <a:rPr lang="ja-JP" sz="1600" kern="100" dirty="0">
                <a:solidFill>
                  <a:srgbClr val="000000"/>
                </a:solidFill>
                <a:effectLst/>
                <a:latin typeface="+mn-ea"/>
                <a:cs typeface="Times New Roman" panose="02020603050405020304" pitchFamily="18" charset="0"/>
              </a:rPr>
              <a:t>所在地　沖縄県浦添市内間</a:t>
            </a:r>
            <a:r>
              <a:rPr lang="en-US" sz="1600" kern="100" dirty="0">
                <a:solidFill>
                  <a:srgbClr val="000000"/>
                </a:solidFill>
                <a:effectLst/>
                <a:latin typeface="+mn-ea"/>
                <a:cs typeface="Times New Roman" panose="02020603050405020304" pitchFamily="18" charset="0"/>
              </a:rPr>
              <a:t>1</a:t>
            </a:r>
            <a:r>
              <a:rPr lang="ja-JP" sz="1600" kern="100" dirty="0">
                <a:solidFill>
                  <a:srgbClr val="000000"/>
                </a:solidFill>
                <a:effectLst/>
                <a:latin typeface="+mn-ea"/>
                <a:cs typeface="Times New Roman" panose="02020603050405020304" pitchFamily="18" charset="0"/>
              </a:rPr>
              <a:t>丁目</a:t>
            </a:r>
            <a:r>
              <a:rPr lang="en-US" sz="1600" kern="100" dirty="0">
                <a:solidFill>
                  <a:srgbClr val="000000"/>
                </a:solidFill>
                <a:effectLst/>
                <a:latin typeface="+mn-ea"/>
                <a:cs typeface="Times New Roman" panose="02020603050405020304" pitchFamily="18" charset="0"/>
              </a:rPr>
              <a:t>7</a:t>
            </a:r>
            <a:r>
              <a:rPr lang="ja-JP" sz="1600" kern="100" dirty="0">
                <a:solidFill>
                  <a:srgbClr val="000000"/>
                </a:solidFill>
                <a:effectLst/>
                <a:latin typeface="+mn-ea"/>
                <a:cs typeface="Times New Roman" panose="02020603050405020304" pitchFamily="18" charset="0"/>
              </a:rPr>
              <a:t>番</a:t>
            </a:r>
            <a:r>
              <a:rPr lang="en-US" sz="1600" kern="100" dirty="0">
                <a:solidFill>
                  <a:srgbClr val="000000"/>
                </a:solidFill>
                <a:effectLst/>
                <a:latin typeface="+mn-ea"/>
                <a:cs typeface="Times New Roman" panose="02020603050405020304" pitchFamily="18" charset="0"/>
              </a:rPr>
              <a:t>12</a:t>
            </a:r>
            <a:r>
              <a:rPr lang="ja-JP" sz="1600" kern="100" dirty="0">
                <a:solidFill>
                  <a:srgbClr val="000000"/>
                </a:solidFill>
                <a:effectLst/>
                <a:latin typeface="+mn-ea"/>
                <a:cs typeface="Times New Roman" panose="02020603050405020304" pitchFamily="18" charset="0"/>
              </a:rPr>
              <a:t>号</a:t>
            </a:r>
            <a:endParaRPr lang="ja-JP" sz="1600" kern="100" dirty="0">
              <a:effectLst/>
              <a:latin typeface="+mn-ea"/>
              <a:cs typeface="Times New Roman" panose="02020603050405020304" pitchFamily="18" charset="0"/>
            </a:endParaRPr>
          </a:p>
          <a:p>
            <a:pPr algn="just">
              <a:spcAft>
                <a:spcPts val="0"/>
              </a:spcAft>
            </a:pPr>
            <a:r>
              <a:rPr lang="ja-JP" sz="1600" kern="100" cap="small" spc="25" dirty="0">
                <a:solidFill>
                  <a:srgbClr val="000000"/>
                </a:solidFill>
                <a:effectLst/>
                <a:latin typeface="+mn-ea"/>
                <a:cs typeface="Times New Roman" panose="02020603050405020304" pitchFamily="18" charset="0"/>
              </a:rPr>
              <a:t>創業</a:t>
            </a:r>
            <a:r>
              <a:rPr lang="en-US" sz="1600" kern="100" cap="small" spc="25" dirty="0">
                <a:solidFill>
                  <a:srgbClr val="000000"/>
                </a:solidFill>
                <a:effectLst/>
                <a:latin typeface="+mn-ea"/>
                <a:cs typeface="Times New Roman" panose="02020603050405020304" pitchFamily="18" charset="0"/>
              </a:rPr>
              <a:t>35</a:t>
            </a:r>
            <a:r>
              <a:rPr lang="ja-JP" sz="1600" kern="100" cap="small" spc="25" dirty="0">
                <a:solidFill>
                  <a:srgbClr val="000000"/>
                </a:solidFill>
                <a:effectLst/>
                <a:latin typeface="+mn-ea"/>
                <a:cs typeface="Times New Roman" panose="02020603050405020304" pitchFamily="18" charset="0"/>
              </a:rPr>
              <a:t>年　事業所数　</a:t>
            </a:r>
            <a:r>
              <a:rPr lang="en-US" sz="1600" kern="100" cap="small" spc="25" dirty="0">
                <a:solidFill>
                  <a:srgbClr val="000000"/>
                </a:solidFill>
                <a:effectLst/>
                <a:latin typeface="+mn-ea"/>
                <a:cs typeface="Times New Roman" panose="02020603050405020304" pitchFamily="18" charset="0"/>
              </a:rPr>
              <a:t>35</a:t>
            </a:r>
            <a:r>
              <a:rPr lang="ja-JP" sz="1600" kern="100" cap="small" spc="25" dirty="0">
                <a:solidFill>
                  <a:srgbClr val="000000"/>
                </a:solidFill>
                <a:effectLst/>
                <a:latin typeface="+mn-ea"/>
                <a:cs typeface="Times New Roman" panose="02020603050405020304" pitchFamily="18" charset="0"/>
              </a:rPr>
              <a:t>ヵ所</a:t>
            </a:r>
            <a:endParaRPr lang="ja-JP" sz="1600" kern="100" dirty="0">
              <a:effectLst/>
              <a:latin typeface="+mn-ea"/>
              <a:cs typeface="Times New Roman" panose="02020603050405020304" pitchFamily="18" charset="0"/>
            </a:endParaRPr>
          </a:p>
          <a:p>
            <a:pPr algn="just">
              <a:spcAft>
                <a:spcPts val="0"/>
              </a:spcAft>
            </a:pPr>
            <a:r>
              <a:rPr lang="en-US" sz="1600" kern="100" dirty="0">
                <a:solidFill>
                  <a:srgbClr val="000000"/>
                </a:solidFill>
                <a:effectLst/>
                <a:latin typeface="+mn-ea"/>
                <a:cs typeface="Times New Roman" panose="02020603050405020304" pitchFamily="18" charset="0"/>
              </a:rPr>
              <a:t>HP</a:t>
            </a:r>
            <a:r>
              <a:rPr lang="ja-JP" sz="1600" kern="100" dirty="0">
                <a:solidFill>
                  <a:srgbClr val="000000"/>
                </a:solidFill>
                <a:effectLst/>
                <a:latin typeface="+mn-ea"/>
                <a:cs typeface="Times New Roman" panose="02020603050405020304" pitchFamily="18" charset="0"/>
              </a:rPr>
              <a:t>　</a:t>
            </a:r>
            <a:r>
              <a:rPr lang="en-US" sz="1600" kern="100" dirty="0">
                <a:solidFill>
                  <a:srgbClr val="000000"/>
                </a:solidFill>
                <a:effectLst/>
                <a:latin typeface="+mn-ea"/>
                <a:cs typeface="Times New Roman" panose="02020603050405020304" pitchFamily="18" charset="0"/>
              </a:rPr>
              <a:t>http://www.odf.co.jp/</a:t>
            </a:r>
            <a:endParaRPr lang="ja-JP" sz="1600" kern="100" dirty="0">
              <a:effectLst/>
              <a:latin typeface="+mn-ea"/>
              <a:cs typeface="Times New Roman" panose="02020603050405020304" pitchFamily="18" charset="0"/>
            </a:endParaRPr>
          </a:p>
        </p:txBody>
      </p:sp>
      <p:pic>
        <p:nvPicPr>
          <p:cNvPr id="2" name="図 1">
            <a:extLst>
              <a:ext uri="{FF2B5EF4-FFF2-40B4-BE49-F238E27FC236}">
                <a16:creationId xmlns:a16="http://schemas.microsoft.com/office/drawing/2014/main" id="{D41F9802-180F-41FB-B51A-D7E69ED5D724}"/>
              </a:ext>
            </a:extLst>
          </p:cNvPr>
          <p:cNvPicPr>
            <a:picLocks noChangeAspect="1"/>
          </p:cNvPicPr>
          <p:nvPr/>
        </p:nvPicPr>
        <p:blipFill>
          <a:blip r:embed="rId2"/>
          <a:stretch>
            <a:fillRect/>
          </a:stretch>
        </p:blipFill>
        <p:spPr>
          <a:xfrm>
            <a:off x="6266329" y="120595"/>
            <a:ext cx="2585582" cy="2767026"/>
          </a:xfrm>
          <a:prstGeom prst="rect">
            <a:avLst/>
          </a:prstGeom>
        </p:spPr>
      </p:pic>
      <p:pic>
        <p:nvPicPr>
          <p:cNvPr id="4" name="図 3">
            <a:extLst>
              <a:ext uri="{FF2B5EF4-FFF2-40B4-BE49-F238E27FC236}">
                <a16:creationId xmlns:a16="http://schemas.microsoft.com/office/drawing/2014/main" id="{510DA3C1-1C8E-49C1-8CC6-2A4E0057A46C}"/>
              </a:ext>
            </a:extLst>
          </p:cNvPr>
          <p:cNvPicPr>
            <a:picLocks noChangeAspect="1"/>
          </p:cNvPicPr>
          <p:nvPr/>
        </p:nvPicPr>
        <p:blipFill>
          <a:blip r:embed="rId3"/>
          <a:stretch>
            <a:fillRect/>
          </a:stretch>
        </p:blipFill>
        <p:spPr>
          <a:xfrm>
            <a:off x="9257568" y="502023"/>
            <a:ext cx="2441759" cy="1831319"/>
          </a:xfrm>
          <a:prstGeom prst="rect">
            <a:avLst/>
          </a:prstGeom>
        </p:spPr>
      </p:pic>
    </p:spTree>
    <p:extLst>
      <p:ext uri="{BB962C8B-B14F-4D97-AF65-F5344CB8AC3E}">
        <p14:creationId xmlns:p14="http://schemas.microsoft.com/office/powerpoint/2010/main" val="230011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48">
            <a:extLst>
              <a:ext uri="{FF2B5EF4-FFF2-40B4-BE49-F238E27FC236}">
                <a16:creationId xmlns:a16="http://schemas.microsoft.com/office/drawing/2014/main" id="{37B9A35A-C7EC-4A86-A0E4-B2BED6FC229D}"/>
              </a:ext>
            </a:extLst>
          </p:cNvPr>
          <p:cNvSpPr/>
          <p:nvPr/>
        </p:nvSpPr>
        <p:spPr>
          <a:xfrm>
            <a:off x="2027548" y="694277"/>
            <a:ext cx="8028892" cy="410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コロナ禍における教育・保育の保障をしていくためにも</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BC47DB42-AF7E-430F-ACC7-DD21150D9E5B}"/>
              </a:ext>
            </a:extLst>
          </p:cNvPr>
          <p:cNvSpPr/>
          <p:nvPr/>
        </p:nvSpPr>
        <p:spPr>
          <a:xfrm>
            <a:off x="2034256" y="4397932"/>
            <a:ext cx="8136904" cy="795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①職員の出退勤、勤務のあり方②ご家庭との協力体制</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③園児への指導や生活習慣づくり④感染防止に向けた園内環境づくり</a:t>
            </a:r>
          </a:p>
        </p:txBody>
      </p:sp>
      <p:sp>
        <p:nvSpPr>
          <p:cNvPr id="13" name="角丸四角形 27">
            <a:extLst>
              <a:ext uri="{FF2B5EF4-FFF2-40B4-BE49-F238E27FC236}">
                <a16:creationId xmlns:a16="http://schemas.microsoft.com/office/drawing/2014/main" id="{F0784AC9-303E-4E47-B8CE-5AEB4468145A}"/>
              </a:ext>
            </a:extLst>
          </p:cNvPr>
          <p:cNvSpPr/>
          <p:nvPr/>
        </p:nvSpPr>
        <p:spPr>
          <a:xfrm>
            <a:off x="2446784" y="3941681"/>
            <a:ext cx="7010398" cy="410747"/>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港川こども園の</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日常的な新型コロナウイルス感染防止対策</a:t>
            </a:r>
            <a:endParaRPr lang="ja-JP"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3E45B38D-FF0E-4F77-AEA2-DECB2E6BA2B2}"/>
              </a:ext>
            </a:extLst>
          </p:cNvPr>
          <p:cNvSpPr/>
          <p:nvPr/>
        </p:nvSpPr>
        <p:spPr>
          <a:xfrm>
            <a:off x="2549338" y="3160064"/>
            <a:ext cx="2592288" cy="461665"/>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新型コロナウイルスを想定した</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「新しい生活様式」　厚生労働省</a:t>
            </a:r>
            <a:endParaRPr lang="ja-JP" altLang="en-US" sz="1600" dirty="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A4C609F-8977-4F99-AEEE-C3B53E38A7DA}"/>
              </a:ext>
            </a:extLst>
          </p:cNvPr>
          <p:cNvSpPr/>
          <p:nvPr/>
        </p:nvSpPr>
        <p:spPr>
          <a:xfrm>
            <a:off x="7050376" y="3065179"/>
            <a:ext cx="2664296" cy="830997"/>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学校における新型コロナウイルス</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感染症に関する衛生管理マニュアル </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～「学校の新しい生活様式」～ </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文部科学省</a:t>
            </a:r>
          </a:p>
        </p:txBody>
      </p:sp>
      <p:sp>
        <p:nvSpPr>
          <p:cNvPr id="18" name="矢印: 三方向 17">
            <a:extLst>
              <a:ext uri="{FF2B5EF4-FFF2-40B4-BE49-F238E27FC236}">
                <a16:creationId xmlns:a16="http://schemas.microsoft.com/office/drawing/2014/main" id="{CEF8D6C4-44BE-47C0-903D-8D012080DB1C}"/>
              </a:ext>
            </a:extLst>
          </p:cNvPr>
          <p:cNvSpPr/>
          <p:nvPr/>
        </p:nvSpPr>
        <p:spPr>
          <a:xfrm rot="10800000">
            <a:off x="3539716" y="2118306"/>
            <a:ext cx="4824536" cy="1824297"/>
          </a:xfrm>
          <a:prstGeom prst="leftRightUpArrow">
            <a:avLst>
              <a:gd name="adj1" fmla="val 7326"/>
              <a:gd name="adj2" fmla="val 8128"/>
              <a:gd name="adj3" fmla="val 9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7" name="図 6">
            <a:extLst>
              <a:ext uri="{FF2B5EF4-FFF2-40B4-BE49-F238E27FC236}">
                <a16:creationId xmlns:a16="http://schemas.microsoft.com/office/drawing/2014/main" id="{AE298703-0DEF-4E96-A9CB-2561865870FB}"/>
              </a:ext>
            </a:extLst>
          </p:cNvPr>
          <p:cNvPicPr>
            <a:picLocks noChangeAspect="1"/>
          </p:cNvPicPr>
          <p:nvPr/>
        </p:nvPicPr>
        <p:blipFill>
          <a:blip r:embed="rId3"/>
          <a:stretch>
            <a:fillRect/>
          </a:stretch>
        </p:blipFill>
        <p:spPr>
          <a:xfrm>
            <a:off x="3539715" y="1159490"/>
            <a:ext cx="1350022" cy="1910254"/>
          </a:xfrm>
          <a:prstGeom prst="rect">
            <a:avLst/>
          </a:prstGeom>
          <a:ln>
            <a:solidFill>
              <a:schemeClr val="tx1"/>
            </a:solidFill>
          </a:ln>
        </p:spPr>
      </p:pic>
      <p:pic>
        <p:nvPicPr>
          <p:cNvPr id="8" name="図 7">
            <a:extLst>
              <a:ext uri="{FF2B5EF4-FFF2-40B4-BE49-F238E27FC236}">
                <a16:creationId xmlns:a16="http://schemas.microsoft.com/office/drawing/2014/main" id="{FC23A13F-6804-4E9C-AEA6-3E9032B51734}"/>
              </a:ext>
            </a:extLst>
          </p:cNvPr>
          <p:cNvPicPr>
            <a:picLocks noChangeAspect="1"/>
          </p:cNvPicPr>
          <p:nvPr/>
        </p:nvPicPr>
        <p:blipFill>
          <a:blip r:embed="rId4"/>
          <a:stretch>
            <a:fillRect/>
          </a:stretch>
        </p:blipFill>
        <p:spPr>
          <a:xfrm>
            <a:off x="7302265" y="1116430"/>
            <a:ext cx="1344416" cy="1902321"/>
          </a:xfrm>
          <a:prstGeom prst="rect">
            <a:avLst/>
          </a:prstGeom>
          <a:ln>
            <a:solidFill>
              <a:schemeClr val="tx1"/>
            </a:solidFill>
          </a:ln>
        </p:spPr>
      </p:pic>
      <p:sp>
        <p:nvSpPr>
          <p:cNvPr id="19" name="角丸四角形 27">
            <a:extLst>
              <a:ext uri="{FF2B5EF4-FFF2-40B4-BE49-F238E27FC236}">
                <a16:creationId xmlns:a16="http://schemas.microsoft.com/office/drawing/2014/main" id="{F964D3AB-1AFE-4CC1-ACF4-A541C78FA5FD}"/>
              </a:ext>
            </a:extLst>
          </p:cNvPr>
          <p:cNvSpPr/>
          <p:nvPr/>
        </p:nvSpPr>
        <p:spPr>
          <a:xfrm>
            <a:off x="5059970" y="1128394"/>
            <a:ext cx="1957109" cy="918306"/>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ガイドライン、マニュアルを</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just" fontAlgn="base">
              <a:spcBef>
                <a:spcPct val="0"/>
              </a:spcBef>
              <a:spcAft>
                <a:spcPct val="0"/>
              </a:spcAft>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遵守する</a:t>
            </a:r>
            <a:endParaRPr lang="ja-JP"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3">
            <a:extLst>
              <a:ext uri="{FF2B5EF4-FFF2-40B4-BE49-F238E27FC236}">
                <a16:creationId xmlns:a16="http://schemas.microsoft.com/office/drawing/2014/main" id="{3F433A29-43BD-460E-AEB8-84C3FC287DCC}"/>
              </a:ext>
            </a:extLst>
          </p:cNvPr>
          <p:cNvSpPr/>
          <p:nvPr/>
        </p:nvSpPr>
        <p:spPr>
          <a:xfrm>
            <a:off x="2655363" y="142080"/>
            <a:ext cx="7272808" cy="410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新型コロナウイルスが県内で感染拡大。</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id="{F0455DD5-8948-4FFE-B561-4714AFAE7AB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5560" y="627"/>
            <a:ext cx="898108" cy="815988"/>
          </a:xfrm>
          <a:prstGeom prst="rect">
            <a:avLst/>
          </a:prstGeom>
          <a:noFill/>
          <a:ln>
            <a:noFill/>
          </a:ln>
        </p:spPr>
      </p:pic>
      <p:sp>
        <p:nvSpPr>
          <p:cNvPr id="20" name="正方形/長方形 19">
            <a:extLst>
              <a:ext uri="{FF2B5EF4-FFF2-40B4-BE49-F238E27FC236}">
                <a16:creationId xmlns:a16="http://schemas.microsoft.com/office/drawing/2014/main" id="{89F36CBD-2C07-470B-BF84-E609A8189A0A}"/>
              </a:ext>
            </a:extLst>
          </p:cNvPr>
          <p:cNvSpPr/>
          <p:nvPr/>
        </p:nvSpPr>
        <p:spPr>
          <a:xfrm>
            <a:off x="2027548" y="5295523"/>
            <a:ext cx="8136904" cy="1449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日常的な感染防止対策をより効果的にするために</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サーマルカメラの導入②医療用サージカルマスクの着用　他</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descr="ハンディ型">
            <a:extLst>
              <a:ext uri="{FF2B5EF4-FFF2-40B4-BE49-F238E27FC236}">
                <a16:creationId xmlns:a16="http://schemas.microsoft.com/office/drawing/2014/main" id="{DD5DBF77-4446-429F-B2D0-E5131DC75A3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1370" y="5986622"/>
            <a:ext cx="651337" cy="672210"/>
          </a:xfrm>
          <a:prstGeom prst="rect">
            <a:avLst/>
          </a:prstGeom>
          <a:noFill/>
          <a:ln>
            <a:noFill/>
          </a:ln>
        </p:spPr>
      </p:pic>
      <p:pic>
        <p:nvPicPr>
          <p:cNvPr id="23" name="図 22">
            <a:extLst>
              <a:ext uri="{FF2B5EF4-FFF2-40B4-BE49-F238E27FC236}">
                <a16:creationId xmlns:a16="http://schemas.microsoft.com/office/drawing/2014/main" id="{1D292C82-5630-4E52-96C4-78CD375E010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1602" y="6052516"/>
            <a:ext cx="1608836" cy="540423"/>
          </a:xfrm>
          <a:prstGeom prst="rect">
            <a:avLst/>
          </a:prstGeom>
          <a:noFill/>
          <a:ln>
            <a:noFill/>
          </a:ln>
        </p:spPr>
      </p:pic>
      <p:pic>
        <p:nvPicPr>
          <p:cNvPr id="24" name="図 23" descr="ロングノーズフィッターでしっかりフィットします。">
            <a:extLst>
              <a:ext uri="{FF2B5EF4-FFF2-40B4-BE49-F238E27FC236}">
                <a16:creationId xmlns:a16="http://schemas.microsoft.com/office/drawing/2014/main" id="{DC5D0CD2-C44A-4A1E-B532-D6BF5AFA8087}"/>
              </a:ext>
            </a:extLst>
          </p:cNvPr>
          <p:cNvPicPr/>
          <p:nvPr/>
        </p:nvPicPr>
        <p:blipFill rotWithShape="1">
          <a:blip r:embed="rId8">
            <a:extLst>
              <a:ext uri="{28A0092B-C50C-407E-A947-70E740481C1C}">
                <a14:useLocalDpi xmlns:a14="http://schemas.microsoft.com/office/drawing/2010/main" val="0"/>
              </a:ext>
            </a:extLst>
          </a:blip>
          <a:srcRect l="300" t="14000" r="300" b="2400"/>
          <a:stretch/>
        </p:blipFill>
        <p:spPr bwMode="auto">
          <a:xfrm>
            <a:off x="5529333" y="5986622"/>
            <a:ext cx="1239162" cy="672210"/>
          </a:xfrm>
          <a:prstGeom prst="rect">
            <a:avLst/>
          </a:prstGeom>
          <a:noFill/>
          <a:ln>
            <a:noFill/>
          </a:ln>
          <a:extLst>
            <a:ext uri="{53640926-AAD7-44D8-BBD7-CCE9431645EC}">
              <a14:shadowObscured xmlns:a14="http://schemas.microsoft.com/office/drawing/2010/main"/>
            </a:ext>
          </a:extLst>
        </p:spPr>
      </p:pic>
      <p:sp>
        <p:nvSpPr>
          <p:cNvPr id="2" name="十字形 1">
            <a:extLst>
              <a:ext uri="{FF2B5EF4-FFF2-40B4-BE49-F238E27FC236}">
                <a16:creationId xmlns:a16="http://schemas.microsoft.com/office/drawing/2014/main" id="{E3E780A8-C02A-49FF-A4EC-EE4B7FBBE4EF}"/>
              </a:ext>
            </a:extLst>
          </p:cNvPr>
          <p:cNvSpPr/>
          <p:nvPr/>
        </p:nvSpPr>
        <p:spPr>
          <a:xfrm>
            <a:off x="1812616" y="5295524"/>
            <a:ext cx="429864" cy="410747"/>
          </a:xfrm>
          <a:prstGeom prst="plus">
            <a:avLst>
              <a:gd name="adj" fmla="val 29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角丸四角形 27">
            <a:extLst>
              <a:ext uri="{FF2B5EF4-FFF2-40B4-BE49-F238E27FC236}">
                <a16:creationId xmlns:a16="http://schemas.microsoft.com/office/drawing/2014/main" id="{E7B3BA9E-819B-4E4D-9A9F-E569DA148FBA}"/>
              </a:ext>
            </a:extLst>
          </p:cNvPr>
          <p:cNvSpPr/>
          <p:nvPr/>
        </p:nvSpPr>
        <p:spPr>
          <a:xfrm>
            <a:off x="7041792" y="5986622"/>
            <a:ext cx="3337593" cy="729298"/>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質の高い感染予防対策を実践していきます。</a:t>
            </a:r>
            <a:endParaRPr lang="ja-JP"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0774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698764F-F82B-442F-AFBA-FFB0625C00B1}"/>
              </a:ext>
            </a:extLst>
          </p:cNvPr>
          <p:cNvSpPr txBox="1">
            <a:spLocks/>
          </p:cNvSpPr>
          <p:nvPr/>
        </p:nvSpPr>
        <p:spPr>
          <a:xfrm>
            <a:off x="655408" y="1363983"/>
            <a:ext cx="8964488" cy="97728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皆様のお申し込みをお待ちしております。</a:t>
            </a:r>
            <a:endParaRPr lang="ja-JP" altLang="en-US" sz="3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Picture 3">
            <a:extLst>
              <a:ext uri="{FF2B5EF4-FFF2-40B4-BE49-F238E27FC236}">
                <a16:creationId xmlns:a16="http://schemas.microsoft.com/office/drawing/2014/main" id="{9B6A0A4F-065A-4172-9060-2E93C15FF9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51" y="2889260"/>
            <a:ext cx="2384027" cy="123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サブタイトル 2">
            <a:extLst>
              <a:ext uri="{FF2B5EF4-FFF2-40B4-BE49-F238E27FC236}">
                <a16:creationId xmlns:a16="http://schemas.microsoft.com/office/drawing/2014/main" id="{4135495B-089E-404B-96B5-181CFD199713}"/>
              </a:ext>
            </a:extLst>
          </p:cNvPr>
          <p:cNvSpPr txBox="1">
            <a:spLocks/>
          </p:cNvSpPr>
          <p:nvPr/>
        </p:nvSpPr>
        <p:spPr>
          <a:xfrm>
            <a:off x="911279" y="3153544"/>
            <a:ext cx="6400800" cy="55091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ja-JP" alt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社会福祉法人　弘文会</a:t>
            </a:r>
          </a:p>
        </p:txBody>
      </p:sp>
    </p:spTree>
    <p:extLst>
      <p:ext uri="{BB962C8B-B14F-4D97-AF65-F5344CB8AC3E}">
        <p14:creationId xmlns:p14="http://schemas.microsoft.com/office/powerpoint/2010/main" val="252194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auto">
          <a:xfrm>
            <a:off x="1320573" y="1087212"/>
            <a:ext cx="9000999" cy="1394909"/>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社会福祉法人弘文会　法人理念</a:t>
            </a:r>
            <a:r>
              <a:rPr lang="en-US" altLang="ja-JP"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礼に始まり、礼に終わる。</a:t>
            </a:r>
            <a:r>
              <a:rPr lang="en-US" altLang="ja-JP"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a:t>
            </a:r>
          </a:p>
          <a:p>
            <a:pPr fontAlgn="base">
              <a:spcBef>
                <a:spcPct val="0"/>
              </a:spcBef>
              <a:spcAft>
                <a:spcPct val="0"/>
              </a:spcAf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支援を必要とする全ての人々に向き合いながらふれ合いを大切にします。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常に豊かな心を持ち真摯な態度で全ての人々に関わります。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私たちは全ての人々を敬います。そして</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新たな価値</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を見出します。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41">
            <a:extLst>
              <a:ext uri="{FF2B5EF4-FFF2-40B4-BE49-F238E27FC236}">
                <a16:creationId xmlns:a16="http://schemas.microsoft.com/office/drawing/2014/main" id="{5B4A0D57-7CAF-4B97-9CC0-6A744ED25B83}"/>
              </a:ext>
            </a:extLst>
          </p:cNvPr>
          <p:cNvSpPr/>
          <p:nvPr/>
        </p:nvSpPr>
        <p:spPr>
          <a:xfrm>
            <a:off x="5118043" y="2773753"/>
            <a:ext cx="5871882" cy="7448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浦添市公私連携幼保連携型認定こども園</a:t>
            </a:r>
          </a:p>
        </p:txBody>
      </p:sp>
      <p:sp>
        <p:nvSpPr>
          <p:cNvPr id="18" name="四角形: 角を丸くする 17">
            <a:extLst>
              <a:ext uri="{FF2B5EF4-FFF2-40B4-BE49-F238E27FC236}">
                <a16:creationId xmlns:a16="http://schemas.microsoft.com/office/drawing/2014/main" id="{EDBA84E7-D3B9-4E63-9A2D-17AFC6D14C1B}"/>
              </a:ext>
            </a:extLst>
          </p:cNvPr>
          <p:cNvSpPr>
            <a:spLocks noChangeArrowheads="1"/>
          </p:cNvSpPr>
          <p:nvPr/>
        </p:nvSpPr>
        <p:spPr bwMode="auto">
          <a:xfrm>
            <a:off x="2489862" y="3662918"/>
            <a:ext cx="1904364" cy="1416774"/>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識名こども園　</a:t>
            </a:r>
            <a:endPar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en-US" sz="150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en-US" sz="15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9" name="Picture 4" descr="社会福祉法人 弘文会｜沖縄県那覇市の認可保育園｜識名こども園">
            <a:extLst>
              <a:ext uri="{FF2B5EF4-FFF2-40B4-BE49-F238E27FC236}">
                <a16:creationId xmlns:a16="http://schemas.microsoft.com/office/drawing/2014/main" id="{0368AD82-A6DD-47D7-AEF3-C9B1DEC90A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39352" y="3952394"/>
            <a:ext cx="1631386" cy="1217270"/>
          </a:xfrm>
          <a:prstGeom prst="rect">
            <a:avLst/>
          </a:prstGeom>
          <a:ln>
            <a:noFill/>
          </a:ln>
          <a:effectLst>
            <a:softEdge rad="112500"/>
          </a:effectLst>
        </p:spPr>
      </p:pic>
      <p:sp>
        <p:nvSpPr>
          <p:cNvPr id="21" name="四角形: 角を丸くする 20">
            <a:extLst>
              <a:ext uri="{FF2B5EF4-FFF2-40B4-BE49-F238E27FC236}">
                <a16:creationId xmlns:a16="http://schemas.microsoft.com/office/drawing/2014/main" id="{93F947F2-5FFA-4E20-A8CB-67FF0EB060BB}"/>
              </a:ext>
            </a:extLst>
          </p:cNvPr>
          <p:cNvSpPr>
            <a:spLocks noChangeArrowheads="1"/>
          </p:cNvSpPr>
          <p:nvPr/>
        </p:nvSpPr>
        <p:spPr bwMode="auto">
          <a:xfrm>
            <a:off x="1417785" y="5230834"/>
            <a:ext cx="1904364" cy="1555448"/>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松川こども園　</a:t>
            </a:r>
            <a:endPar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endParaRPr lang="ja-JP" altLang="en-US" sz="15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0" name="Picture 3">
            <a:extLst>
              <a:ext uri="{FF2B5EF4-FFF2-40B4-BE49-F238E27FC236}">
                <a16:creationId xmlns:a16="http://schemas.microsoft.com/office/drawing/2014/main" id="{4BD88091-B018-4172-B152-F3F5D391B33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183" y="5656730"/>
            <a:ext cx="1451339" cy="1100828"/>
          </a:xfrm>
          <a:prstGeom prst="rect">
            <a:avLst/>
          </a:prstGeom>
          <a:ln>
            <a:noFill/>
          </a:ln>
          <a:effectLst>
            <a:softEdge rad="112500"/>
          </a:effectLst>
        </p:spPr>
      </p:pic>
      <p:sp>
        <p:nvSpPr>
          <p:cNvPr id="22" name="角丸四角形 41">
            <a:extLst>
              <a:ext uri="{FF2B5EF4-FFF2-40B4-BE49-F238E27FC236}">
                <a16:creationId xmlns:a16="http://schemas.microsoft.com/office/drawing/2014/main" id="{DCD1601D-334A-4263-B3CB-BFDFC921E3C8}"/>
              </a:ext>
            </a:extLst>
          </p:cNvPr>
          <p:cNvSpPr/>
          <p:nvPr/>
        </p:nvSpPr>
        <p:spPr>
          <a:xfrm>
            <a:off x="628629" y="2941880"/>
            <a:ext cx="3633417" cy="6110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那覇市　教育・保育施設　</a:t>
            </a:r>
          </a:p>
        </p:txBody>
      </p:sp>
      <p:sp>
        <p:nvSpPr>
          <p:cNvPr id="24" name="四角形: 角を丸くする 23">
            <a:extLst>
              <a:ext uri="{FF2B5EF4-FFF2-40B4-BE49-F238E27FC236}">
                <a16:creationId xmlns:a16="http://schemas.microsoft.com/office/drawing/2014/main" id="{0E0E7E8F-C8EB-41A7-BA2B-E966B5F980C6}"/>
              </a:ext>
            </a:extLst>
          </p:cNvPr>
          <p:cNvSpPr>
            <a:spLocks noChangeArrowheads="1"/>
          </p:cNvSpPr>
          <p:nvPr/>
        </p:nvSpPr>
        <p:spPr bwMode="auto">
          <a:xfrm>
            <a:off x="333323" y="3662918"/>
            <a:ext cx="1986065" cy="1435952"/>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いしだ丘保育園　</a:t>
            </a:r>
            <a:r>
              <a:rPr lang="en-US" sz="1100" b="1" kern="1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Picture 2" descr="社会福祉法人 弘文会｜沖縄県那覇市の認可保育園｜いしだ丘保育園">
            <a:extLst>
              <a:ext uri="{FF2B5EF4-FFF2-40B4-BE49-F238E27FC236}">
                <a16:creationId xmlns:a16="http://schemas.microsoft.com/office/drawing/2014/main" id="{F5398B3A-2BD6-4BAF-AB78-53AC6DB52F1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8096" y="3987342"/>
            <a:ext cx="1675651" cy="1221477"/>
          </a:xfrm>
          <a:prstGeom prst="rect">
            <a:avLst/>
          </a:prstGeom>
          <a:ln>
            <a:noFill/>
          </a:ln>
          <a:effectLst>
            <a:softEdge rad="112500"/>
          </a:effectLst>
        </p:spPr>
      </p:pic>
      <p:sp>
        <p:nvSpPr>
          <p:cNvPr id="13" name="四角形: 角を丸くする 12">
            <a:extLst>
              <a:ext uri="{FF2B5EF4-FFF2-40B4-BE49-F238E27FC236}">
                <a16:creationId xmlns:a16="http://schemas.microsoft.com/office/drawing/2014/main" id="{4FB40B11-06E4-450D-9D53-1B271619D667}"/>
              </a:ext>
            </a:extLst>
          </p:cNvPr>
          <p:cNvSpPr>
            <a:spLocks noChangeArrowheads="1"/>
          </p:cNvSpPr>
          <p:nvPr/>
        </p:nvSpPr>
        <p:spPr bwMode="auto">
          <a:xfrm>
            <a:off x="5836091" y="3810247"/>
            <a:ext cx="4303183" cy="2826786"/>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神森こども園　</a:t>
            </a:r>
            <a:endParaRPr lang="ja-JP" altLang="en-US"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endParaRPr lang="ja-JP" altLang="en-US" sz="15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4" name="図 13">
            <a:extLst>
              <a:ext uri="{FF2B5EF4-FFF2-40B4-BE49-F238E27FC236}">
                <a16:creationId xmlns:a16="http://schemas.microsoft.com/office/drawing/2014/main" id="{C9D690D8-A8E2-4A5C-9D27-5076187E25E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3330" y="4243048"/>
            <a:ext cx="3668703" cy="2274292"/>
          </a:xfrm>
          <a:prstGeom prst="rect">
            <a:avLst/>
          </a:prstGeom>
          <a:ln>
            <a:noFill/>
          </a:ln>
          <a:effectLst>
            <a:softEdge rad="112500"/>
          </a:effectLst>
        </p:spPr>
      </p:pic>
      <p:pic>
        <p:nvPicPr>
          <p:cNvPr id="8" name="Picture 3">
            <a:extLst>
              <a:ext uri="{FF2B5EF4-FFF2-40B4-BE49-F238E27FC236}">
                <a16:creationId xmlns:a16="http://schemas.microsoft.com/office/drawing/2014/main" id="{DC3AB880-8B53-4A2E-A55C-A3E5C0354B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560" y="-31939"/>
            <a:ext cx="2144195" cy="111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サブタイトル 2">
            <a:extLst>
              <a:ext uri="{FF2B5EF4-FFF2-40B4-BE49-F238E27FC236}">
                <a16:creationId xmlns:a16="http://schemas.microsoft.com/office/drawing/2014/main" id="{0B01C79D-8F27-4E08-BD80-392E54F882E8}"/>
              </a:ext>
            </a:extLst>
          </p:cNvPr>
          <p:cNvSpPr txBox="1">
            <a:spLocks/>
          </p:cNvSpPr>
          <p:nvPr/>
        </p:nvSpPr>
        <p:spPr>
          <a:xfrm>
            <a:off x="1653184" y="220967"/>
            <a:ext cx="6400800" cy="550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社会福祉法人　弘文会</a:t>
            </a:r>
          </a:p>
        </p:txBody>
      </p:sp>
    </p:spTree>
    <p:extLst>
      <p:ext uri="{BB962C8B-B14F-4D97-AF65-F5344CB8AC3E}">
        <p14:creationId xmlns:p14="http://schemas.microsoft.com/office/powerpoint/2010/main" val="245274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DC3AB880-8B53-4A2E-A55C-A3E5C0354B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25" y="40610"/>
            <a:ext cx="2384027" cy="123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サブタイトル 2">
            <a:extLst>
              <a:ext uri="{FF2B5EF4-FFF2-40B4-BE49-F238E27FC236}">
                <a16:creationId xmlns:a16="http://schemas.microsoft.com/office/drawing/2014/main" id="{0B01C79D-8F27-4E08-BD80-392E54F882E8}"/>
              </a:ext>
            </a:extLst>
          </p:cNvPr>
          <p:cNvSpPr txBox="1">
            <a:spLocks/>
          </p:cNvSpPr>
          <p:nvPr/>
        </p:nvSpPr>
        <p:spPr>
          <a:xfrm>
            <a:off x="1653184" y="220967"/>
            <a:ext cx="6400800" cy="550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社会福祉法人　弘文会</a:t>
            </a:r>
          </a:p>
        </p:txBody>
      </p:sp>
      <p:sp>
        <p:nvSpPr>
          <p:cNvPr id="14" name="四角形: 角を丸くする 13">
            <a:extLst>
              <a:ext uri="{FF2B5EF4-FFF2-40B4-BE49-F238E27FC236}">
                <a16:creationId xmlns:a16="http://schemas.microsoft.com/office/drawing/2014/main" id="{5A42B62A-1383-4C0D-B7A2-8FF077E5E313}"/>
              </a:ext>
            </a:extLst>
          </p:cNvPr>
          <p:cNvSpPr>
            <a:spLocks noChangeArrowheads="1"/>
          </p:cNvSpPr>
          <p:nvPr/>
        </p:nvSpPr>
        <p:spPr bwMode="auto">
          <a:xfrm>
            <a:off x="570281" y="2102241"/>
            <a:ext cx="11273376" cy="4534792"/>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spcAft>
                <a:spcPts val="0"/>
              </a:spcAft>
            </a:pPr>
            <a:r>
              <a:rPr lang="ja-JP" sz="2000" b="1" kern="100" dirty="0">
                <a:effectLst/>
                <a:latin typeface="+mn-ea"/>
                <a:cs typeface="Times New Roman" panose="02020603050405020304" pitchFamily="18" charset="0"/>
              </a:rPr>
              <a:t>○　からだげんきに</a:t>
            </a:r>
            <a:endParaRPr lang="ja-JP" sz="2000" kern="100" dirty="0">
              <a:effectLst/>
              <a:latin typeface="+mn-ea"/>
              <a:cs typeface="Times New Roman" panose="02020603050405020304" pitchFamily="18" charset="0"/>
            </a:endParaRPr>
          </a:p>
          <a:p>
            <a:pPr algn="just">
              <a:spcAft>
                <a:spcPts val="0"/>
              </a:spcAft>
            </a:pPr>
            <a:r>
              <a:rPr lang="ja-JP" sz="2000" kern="100" dirty="0">
                <a:effectLst/>
                <a:latin typeface="+mn-ea"/>
                <a:cs typeface="Times New Roman" panose="02020603050405020304" pitchFamily="18" charset="0"/>
              </a:rPr>
              <a:t>　①健康・安全な生活に必要な習慣や態度を身につける。</a:t>
            </a:r>
          </a:p>
          <a:p>
            <a:pPr algn="just">
              <a:spcAft>
                <a:spcPts val="0"/>
              </a:spcAft>
            </a:pPr>
            <a:r>
              <a:rPr lang="ja-JP" sz="2000" kern="100" dirty="0">
                <a:effectLst/>
                <a:latin typeface="+mn-ea"/>
                <a:cs typeface="Times New Roman" panose="02020603050405020304" pitchFamily="18" charset="0"/>
              </a:rPr>
              <a:t>　②体を動かす楽しさや心地よさを味わい、進んで運動しようとする意欲を高める。</a:t>
            </a:r>
          </a:p>
          <a:p>
            <a:pPr algn="just">
              <a:spcAft>
                <a:spcPts val="0"/>
              </a:spcAft>
            </a:pPr>
            <a:r>
              <a:rPr lang="ja-JP" sz="2000" kern="100" dirty="0">
                <a:effectLst/>
                <a:latin typeface="+mn-ea"/>
                <a:cs typeface="Times New Roman" panose="02020603050405020304" pitchFamily="18" charset="0"/>
              </a:rPr>
              <a:t>　③家庭との連携を密に</a:t>
            </a:r>
            <a:r>
              <a:rPr lang="ja-JP" sz="2000" kern="100" dirty="0" err="1">
                <a:effectLst/>
                <a:latin typeface="+mn-ea"/>
                <a:cs typeface="Times New Roman" panose="02020603050405020304" pitchFamily="18" charset="0"/>
              </a:rPr>
              <a:t>し</a:t>
            </a:r>
            <a:r>
              <a:rPr lang="ja-JP" sz="2000" kern="100" dirty="0">
                <a:effectLst/>
                <a:latin typeface="+mn-ea"/>
                <a:cs typeface="Times New Roman" panose="02020603050405020304" pitchFamily="18" charset="0"/>
              </a:rPr>
              <a:t>心身状態を把握し適切な関わりや配慮をおこなう。</a:t>
            </a:r>
          </a:p>
          <a:p>
            <a:pPr algn="just">
              <a:spcAft>
                <a:spcPts val="0"/>
              </a:spcAft>
            </a:pPr>
            <a:r>
              <a:rPr lang="ja-JP" sz="2000" b="1" kern="100" dirty="0">
                <a:effectLst/>
                <a:latin typeface="+mn-ea"/>
                <a:cs typeface="Times New Roman" panose="02020603050405020304" pitchFamily="18" charset="0"/>
              </a:rPr>
              <a:t>○　こころゆたかに</a:t>
            </a:r>
            <a:endParaRPr lang="ja-JP" sz="2000" kern="100" dirty="0">
              <a:effectLst/>
              <a:latin typeface="+mn-ea"/>
              <a:cs typeface="Times New Roman" panose="02020603050405020304" pitchFamily="18" charset="0"/>
            </a:endParaRPr>
          </a:p>
          <a:p>
            <a:pPr algn="just">
              <a:spcAft>
                <a:spcPts val="0"/>
              </a:spcAft>
            </a:pPr>
            <a:r>
              <a:rPr lang="ja-JP" sz="2000" kern="100" dirty="0">
                <a:effectLst/>
                <a:latin typeface="+mn-ea"/>
                <a:cs typeface="Times New Roman" panose="02020603050405020304" pitchFamily="18" charset="0"/>
              </a:rPr>
              <a:t>　①自らの力で試したり挑戦したりするなど充実感や達成感が味わえる援助をする。</a:t>
            </a:r>
          </a:p>
          <a:p>
            <a:pPr algn="just">
              <a:spcAft>
                <a:spcPts val="0"/>
              </a:spcAft>
            </a:pPr>
            <a:r>
              <a:rPr lang="ja-JP" sz="2000" kern="100" dirty="0">
                <a:effectLst/>
                <a:latin typeface="+mn-ea"/>
                <a:cs typeface="Times New Roman" panose="02020603050405020304" pitchFamily="18" charset="0"/>
              </a:rPr>
              <a:t>　②集団生活を通して身近な人に親しみ愛情や信頼関係を育む援助をする。</a:t>
            </a:r>
          </a:p>
          <a:p>
            <a:pPr algn="just">
              <a:spcAft>
                <a:spcPts val="0"/>
              </a:spcAft>
            </a:pPr>
            <a:r>
              <a:rPr lang="ja-JP" sz="2000" kern="100" dirty="0">
                <a:effectLst/>
                <a:latin typeface="+mn-ea"/>
                <a:cs typeface="Times New Roman" panose="02020603050405020304" pitchFamily="18" charset="0"/>
              </a:rPr>
              <a:t>　③言葉を伝え合う喜びを味あわせる援助をする。　</a:t>
            </a:r>
          </a:p>
          <a:p>
            <a:pPr algn="just">
              <a:spcAft>
                <a:spcPts val="0"/>
              </a:spcAft>
            </a:pPr>
            <a:r>
              <a:rPr lang="ja-JP" sz="2000" b="1" kern="100" dirty="0">
                <a:effectLst/>
                <a:latin typeface="+mn-ea"/>
                <a:cs typeface="Times New Roman" panose="02020603050405020304" pitchFamily="18" charset="0"/>
              </a:rPr>
              <a:t>○　まなびをたのしく</a:t>
            </a:r>
            <a:endParaRPr lang="ja-JP" sz="2000" kern="100" dirty="0">
              <a:effectLst/>
              <a:latin typeface="+mn-ea"/>
              <a:cs typeface="Times New Roman" panose="02020603050405020304" pitchFamily="18" charset="0"/>
            </a:endParaRPr>
          </a:p>
          <a:p>
            <a:pPr algn="just">
              <a:spcAft>
                <a:spcPts val="0"/>
              </a:spcAft>
            </a:pPr>
            <a:r>
              <a:rPr lang="ja-JP" sz="2000" kern="100" dirty="0">
                <a:effectLst/>
                <a:latin typeface="+mn-ea"/>
                <a:cs typeface="Times New Roman" panose="02020603050405020304" pitchFamily="18" charset="0"/>
              </a:rPr>
              <a:t>　①遊びを通し、主体的な活動を促がす環境構成や援助を行う。</a:t>
            </a:r>
          </a:p>
          <a:p>
            <a:pPr indent="139700" algn="just">
              <a:spcAft>
                <a:spcPts val="0"/>
              </a:spcAft>
            </a:pPr>
            <a:r>
              <a:rPr lang="ja-JP" altLang="en-US" sz="800" kern="100" dirty="0">
                <a:effectLst/>
                <a:latin typeface="+mn-ea"/>
                <a:cs typeface="Times New Roman" panose="02020603050405020304" pitchFamily="18" charset="0"/>
              </a:rPr>
              <a:t>　</a:t>
            </a:r>
            <a:r>
              <a:rPr lang="ja-JP" sz="2000" kern="100" dirty="0">
                <a:effectLst/>
                <a:latin typeface="+mn-ea"/>
                <a:cs typeface="Times New Roman" panose="02020603050405020304" pitchFamily="18" charset="0"/>
              </a:rPr>
              <a:t>②好奇心や探究心をもち、遊びにのめり込める時間や空間などの環境構成を工夫する。</a:t>
            </a:r>
          </a:p>
          <a:p>
            <a:pPr algn="just">
              <a:spcAft>
                <a:spcPts val="0"/>
              </a:spcAft>
            </a:pPr>
            <a:r>
              <a:rPr lang="ja-JP" sz="2000" kern="100" dirty="0">
                <a:effectLst/>
                <a:latin typeface="+mn-ea"/>
                <a:cs typeface="Times New Roman" panose="02020603050405020304" pitchFamily="18" charset="0"/>
              </a:rPr>
              <a:t>　③他者との関わりの中で自らの思いを伝え合いながら協同して遊ぶ体験を重ねる。</a:t>
            </a:r>
          </a:p>
        </p:txBody>
      </p:sp>
      <p:sp>
        <p:nvSpPr>
          <p:cNvPr id="9" name="AutoShape 5"/>
          <p:cNvSpPr>
            <a:spLocks noChangeArrowheads="1"/>
          </p:cNvSpPr>
          <p:nvPr/>
        </p:nvSpPr>
        <p:spPr bwMode="auto">
          <a:xfrm>
            <a:off x="1166546" y="1246675"/>
            <a:ext cx="9000999" cy="971681"/>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社会福祉法人弘文会　教育・保育理念</a:t>
            </a:r>
          </a:p>
          <a:p>
            <a:pPr algn="ctr" fontAlgn="base">
              <a:spcBef>
                <a:spcPct val="0"/>
              </a:spcBef>
              <a:spcAft>
                <a:spcPct val="0"/>
              </a:spcAft>
            </a:pPr>
            <a:r>
              <a:rPr lang="en-US" altLang="ja-JP"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からだげんきに　こころゆたかに　まなびをたのしく</a:t>
            </a:r>
            <a:r>
              <a:rPr lang="en-US" altLang="ja-JP"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a:t>
            </a:r>
          </a:p>
          <a:p>
            <a:pPr fontAlgn="base">
              <a:spcBef>
                <a:spcPct val="0"/>
              </a:spcBef>
              <a:spcAft>
                <a:spcPct val="0"/>
              </a:spcAft>
            </a:pP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6688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95200" y="488427"/>
            <a:ext cx="11466139" cy="5232202"/>
          </a:xfrm>
          <a:prstGeom prst="rect">
            <a:avLst/>
          </a:prstGeom>
        </p:spPr>
        <p:txBody>
          <a:bodyPr wrap="square">
            <a:spAutoFit/>
            <a:scene3d>
              <a:camera prst="orthographicFront"/>
              <a:lightRig rig="threePt" dir="t"/>
            </a:scene3d>
            <a:sp3d extrusionH="57150">
              <a:bevelT w="38100" h="38100"/>
            </a:sp3d>
          </a:bodyPr>
          <a:lstStyle/>
          <a:p>
            <a:r>
              <a:rPr lang="ja-JP" altLang="en-US" sz="4000" b="1" dirty="0">
                <a:ln w="0">
                  <a:solidFill>
                    <a:schemeClr val="tx1"/>
                  </a:solidFill>
                </a:ln>
                <a:solidFill>
                  <a:schemeClr val="accent1"/>
                </a:solidFill>
                <a:latin typeface="+mn-ea"/>
              </a:rPr>
              <a:t>港川こども園（予定）の概要</a:t>
            </a:r>
          </a:p>
          <a:p>
            <a:endParaRPr lang="ja-JP" altLang="en-US" dirty="0"/>
          </a:p>
          <a:p>
            <a:r>
              <a:rPr lang="ja-JP" altLang="en-US" sz="2800" b="1" dirty="0">
                <a:solidFill>
                  <a:srgbClr val="00B050"/>
                </a:solidFill>
                <a:latin typeface="+mn-ea"/>
              </a:rPr>
              <a:t>施設名</a:t>
            </a:r>
            <a:r>
              <a:rPr lang="ja-JP" altLang="en-US" sz="2800" dirty="0">
                <a:latin typeface="+mn-ea"/>
              </a:rPr>
              <a:t>　　社会福祉法人弘文会　</a:t>
            </a:r>
            <a:endParaRPr lang="en-US" altLang="ja-JP" sz="2800" dirty="0">
              <a:latin typeface="+mn-ea"/>
            </a:endParaRPr>
          </a:p>
          <a:p>
            <a:r>
              <a:rPr lang="ja-JP" altLang="en-US" sz="2800" dirty="0">
                <a:latin typeface="+mn-ea"/>
              </a:rPr>
              <a:t>　　　　　浦添公私連携　港川こども園</a:t>
            </a:r>
          </a:p>
          <a:p>
            <a:r>
              <a:rPr lang="ja-JP" altLang="en-US" sz="2800" b="1" dirty="0">
                <a:solidFill>
                  <a:srgbClr val="00B050"/>
                </a:solidFill>
                <a:latin typeface="+mn-ea"/>
              </a:rPr>
              <a:t>所在地</a:t>
            </a:r>
            <a:r>
              <a:rPr lang="ja-JP" altLang="en-US" sz="2800" dirty="0">
                <a:latin typeface="+mn-ea"/>
              </a:rPr>
              <a:t>　　</a:t>
            </a:r>
            <a:r>
              <a:rPr lang="zh-TW" altLang="en-US" sz="2800" dirty="0">
                <a:latin typeface="メイリオ" panose="020B0604030504040204" pitchFamily="50" charset="-128"/>
                <a:ea typeface="メイリオ" panose="020B0604030504040204" pitchFamily="50" charset="-128"/>
              </a:rPr>
              <a:t>沖縄県浦添市城間４丁目３７</a:t>
            </a:r>
            <a:r>
              <a:rPr lang="ja-JP" altLang="en-US" sz="2800" dirty="0">
                <a:latin typeface="メイリオ" panose="020B0604030504040204" pitchFamily="50" charset="-128"/>
                <a:ea typeface="メイリオ" panose="020B0604030504040204" pitchFamily="50" charset="-128"/>
              </a:rPr>
              <a:t>番１号</a:t>
            </a:r>
          </a:p>
          <a:p>
            <a:r>
              <a:rPr lang="ja-JP" altLang="ja-JP" sz="2800" b="1" dirty="0">
                <a:solidFill>
                  <a:srgbClr val="00B050"/>
                </a:solidFill>
                <a:latin typeface="+mn-ea"/>
              </a:rPr>
              <a:t>理事長</a:t>
            </a:r>
            <a:r>
              <a:rPr lang="ja-JP" altLang="ja-JP" sz="2800" dirty="0">
                <a:latin typeface="+mn-ea"/>
              </a:rPr>
              <a:t>　　長濱　文子</a:t>
            </a:r>
          </a:p>
          <a:p>
            <a:r>
              <a:rPr lang="ja-JP" altLang="ja-JP" sz="2800" b="1" dirty="0">
                <a:solidFill>
                  <a:srgbClr val="00B050"/>
                </a:solidFill>
                <a:latin typeface="+mn-ea"/>
              </a:rPr>
              <a:t>園</a:t>
            </a:r>
            <a:r>
              <a:rPr lang="ja-JP" altLang="en-US" sz="2800" b="1" dirty="0">
                <a:solidFill>
                  <a:srgbClr val="00B050"/>
                </a:solidFill>
                <a:latin typeface="+mn-ea"/>
              </a:rPr>
              <a:t>　</a:t>
            </a:r>
            <a:r>
              <a:rPr lang="ja-JP" altLang="ja-JP" sz="2800" b="1" dirty="0">
                <a:solidFill>
                  <a:srgbClr val="00B050"/>
                </a:solidFill>
                <a:latin typeface="+mn-ea"/>
              </a:rPr>
              <a:t>長</a:t>
            </a:r>
            <a:r>
              <a:rPr lang="ja-JP" altLang="en-US" sz="2800" b="1" dirty="0">
                <a:solidFill>
                  <a:srgbClr val="00B050"/>
                </a:solidFill>
                <a:latin typeface="+mn-ea"/>
              </a:rPr>
              <a:t>　　</a:t>
            </a:r>
            <a:r>
              <a:rPr lang="ja-JP" altLang="en-US" sz="2800" dirty="0">
                <a:latin typeface="+mn-ea"/>
              </a:rPr>
              <a:t>神村　盛章（園長予定者）</a:t>
            </a:r>
          </a:p>
          <a:p>
            <a:r>
              <a:rPr lang="ja-JP" altLang="en-US" sz="2800" b="1" dirty="0">
                <a:solidFill>
                  <a:srgbClr val="00B050"/>
                </a:solidFill>
                <a:latin typeface="+mn-ea"/>
              </a:rPr>
              <a:t>学級数</a:t>
            </a:r>
            <a:r>
              <a:rPr lang="ja-JP" altLang="en-US" sz="2800" dirty="0">
                <a:latin typeface="+mn-ea"/>
              </a:rPr>
              <a:t>　　５歳児：３学級、４歳児：１学級、３歳児：１学級</a:t>
            </a:r>
          </a:p>
          <a:p>
            <a:r>
              <a:rPr lang="ja-JP" altLang="en-US" sz="2800" b="1" dirty="0">
                <a:solidFill>
                  <a:srgbClr val="00B050"/>
                </a:solidFill>
                <a:latin typeface="+mn-ea"/>
              </a:rPr>
              <a:t>定員数　　</a:t>
            </a:r>
            <a:r>
              <a:rPr lang="en-US" altLang="ja-JP" sz="2800" dirty="0">
                <a:latin typeface="+mn-ea"/>
              </a:rPr>
              <a:t>140</a:t>
            </a:r>
            <a:r>
              <a:rPr lang="ja-JP" altLang="en-US" sz="2800" dirty="0">
                <a:latin typeface="+mn-ea"/>
              </a:rPr>
              <a:t>名　</a:t>
            </a:r>
            <a:endParaRPr lang="en-US" altLang="ja-JP" sz="2800" dirty="0">
              <a:latin typeface="+mn-ea"/>
            </a:endParaRPr>
          </a:p>
          <a:p>
            <a:r>
              <a:rPr lang="ja-JP" altLang="en-US" sz="2800" dirty="0">
                <a:latin typeface="+mn-ea"/>
              </a:rPr>
              <a:t>　　　　　５歳児（９０名）、４歳児（３０名）</a:t>
            </a:r>
            <a:endParaRPr lang="en-US" altLang="ja-JP" sz="2800" dirty="0">
              <a:latin typeface="+mn-ea"/>
            </a:endParaRPr>
          </a:p>
          <a:p>
            <a:r>
              <a:rPr lang="ja-JP" altLang="en-US" sz="2800" dirty="0">
                <a:latin typeface="+mn-ea"/>
              </a:rPr>
              <a:t>　　　　　３歳児（２０名）</a:t>
            </a:r>
          </a:p>
          <a:p>
            <a:r>
              <a:rPr lang="ja-JP" altLang="en-US" sz="2400" dirty="0">
                <a:latin typeface="+mn-ea"/>
              </a:rPr>
              <a:t>　</a:t>
            </a:r>
          </a:p>
        </p:txBody>
      </p:sp>
    </p:spTree>
    <p:extLst>
      <p:ext uri="{BB962C8B-B14F-4D97-AF65-F5344CB8AC3E}">
        <p14:creationId xmlns:p14="http://schemas.microsoft.com/office/powerpoint/2010/main" val="1135663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4969" y="739954"/>
            <a:ext cx="11085604" cy="4955203"/>
          </a:xfrm>
          <a:prstGeom prst="rect">
            <a:avLst/>
          </a:prstGeom>
        </p:spPr>
        <p:txBody>
          <a:bodyPr wrap="square">
            <a:spAutoFit/>
          </a:bodyPr>
          <a:lstStyle/>
          <a:p>
            <a:pPr algn="just">
              <a:spcBef>
                <a:spcPts val="1200"/>
              </a:spcBef>
              <a:spcAft>
                <a:spcPts val="0"/>
              </a:spcAft>
            </a:pPr>
            <a:r>
              <a:rPr lang="ja-JP" altLang="ja-JP" sz="2400" b="1" kern="100" dirty="0">
                <a:solidFill>
                  <a:srgbClr val="00B050"/>
                </a:solidFill>
                <a:latin typeface="+mn-ea"/>
                <a:cs typeface="Times New Roman" panose="02020603050405020304" pitchFamily="18" charset="0"/>
              </a:rPr>
              <a:t>教育・保育時間</a:t>
            </a:r>
            <a:r>
              <a:rPr lang="ja-JP" altLang="ja-JP" sz="2400" b="1" kern="100" dirty="0">
                <a:latin typeface="+mn-ea"/>
                <a:cs typeface="Times New Roman" panose="02020603050405020304" pitchFamily="18" charset="0"/>
              </a:rPr>
              <a:t>　１号認定　　　　　</a:t>
            </a:r>
            <a:r>
              <a:rPr lang="en-US" altLang="ja-JP" sz="2400" b="1" kern="100" dirty="0">
                <a:latin typeface="+mn-ea"/>
                <a:cs typeface="Times New Roman" panose="02020603050405020304" pitchFamily="18" charset="0"/>
              </a:rPr>
              <a:t>8</a:t>
            </a:r>
            <a:r>
              <a:rPr lang="ja-JP" altLang="ja-JP"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ja-JP" sz="2400" b="1" kern="100" dirty="0">
                <a:latin typeface="+mn-ea"/>
                <a:cs typeface="Times New Roman" panose="02020603050405020304" pitchFamily="18" charset="0"/>
              </a:rPr>
              <a:t>分～</a:t>
            </a:r>
            <a:r>
              <a:rPr lang="en-US" altLang="ja-JP" sz="2400" b="1" kern="100" dirty="0">
                <a:latin typeface="+mn-ea"/>
                <a:cs typeface="Times New Roman" panose="02020603050405020304" pitchFamily="18" charset="0"/>
              </a:rPr>
              <a:t>14</a:t>
            </a:r>
            <a:r>
              <a:rPr lang="ja-JP" altLang="ja-JP"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en-US" sz="2400" b="1" kern="100" dirty="0">
                <a:latin typeface="+mn-ea"/>
                <a:cs typeface="Times New Roman" panose="02020603050405020304" pitchFamily="18" charset="0"/>
              </a:rPr>
              <a:t>分</a:t>
            </a:r>
            <a:endParaRPr lang="ja-JP" altLang="ja-JP" b="1" kern="100" dirty="0">
              <a:latin typeface="+mn-ea"/>
              <a:cs typeface="Times New Roman" panose="02020603050405020304" pitchFamily="18" charset="0"/>
            </a:endParaRPr>
          </a:p>
          <a:p>
            <a:pPr indent="2590800" algn="just">
              <a:spcAft>
                <a:spcPts val="0"/>
              </a:spcAft>
            </a:pPr>
            <a:r>
              <a:rPr lang="en-US" altLang="ja-JP" sz="2400" b="1" kern="100" dirty="0">
                <a:latin typeface="+mn-ea"/>
                <a:cs typeface="Times New Roman" panose="02020603050405020304" pitchFamily="18" charset="0"/>
              </a:rPr>
              <a:t>               </a:t>
            </a:r>
            <a:r>
              <a:rPr lang="ja-JP" altLang="en-US" sz="2400" b="1" kern="100" dirty="0">
                <a:latin typeface="+mn-ea"/>
                <a:cs typeface="Times New Roman" panose="02020603050405020304" pitchFamily="18" charset="0"/>
              </a:rPr>
              <a:t>　</a:t>
            </a:r>
            <a:r>
              <a:rPr lang="en-US" altLang="ja-JP" sz="2400" b="1" kern="100" dirty="0">
                <a:latin typeface="+mn-ea"/>
                <a:cs typeface="Times New Roman" panose="02020603050405020304" pitchFamily="18" charset="0"/>
              </a:rPr>
              <a:t>   </a:t>
            </a:r>
            <a:r>
              <a:rPr lang="ja-JP" altLang="en-US" sz="2400" b="1" kern="100" dirty="0">
                <a:latin typeface="+mn-ea"/>
                <a:cs typeface="Times New Roman" panose="02020603050405020304" pitchFamily="18" charset="0"/>
              </a:rPr>
              <a:t>　　</a:t>
            </a:r>
            <a:r>
              <a:rPr lang="ja-JP" altLang="ja-JP" sz="2400" b="1" kern="100" dirty="0">
                <a:latin typeface="+mn-ea"/>
                <a:cs typeface="Times New Roman" panose="02020603050405020304" pitchFamily="18" charset="0"/>
              </a:rPr>
              <a:t>（一時預かり保育</a:t>
            </a:r>
            <a:r>
              <a:rPr lang="ja-JP" altLang="en-US" sz="2400" b="1" kern="100" dirty="0">
                <a:latin typeface="+mn-ea"/>
                <a:cs typeface="Times New Roman" panose="02020603050405020304" pitchFamily="18" charset="0"/>
              </a:rPr>
              <a:t>　別途料金有</a:t>
            </a:r>
            <a:r>
              <a:rPr lang="ja-JP" altLang="ja-JP" sz="2400" b="1" kern="100" dirty="0">
                <a:latin typeface="+mn-ea"/>
                <a:cs typeface="Times New Roman" panose="02020603050405020304" pitchFamily="18" charset="0"/>
              </a:rPr>
              <a:t>）</a:t>
            </a:r>
            <a:endParaRPr lang="ja-JP" altLang="ja-JP" b="1" kern="100" dirty="0">
              <a:latin typeface="+mn-ea"/>
              <a:cs typeface="Times New Roman" panose="02020603050405020304" pitchFamily="18" charset="0"/>
            </a:endParaRPr>
          </a:p>
          <a:p>
            <a:pPr algn="just">
              <a:spcAft>
                <a:spcPts val="0"/>
              </a:spcAft>
            </a:pPr>
            <a:r>
              <a:rPr lang="ja-JP" altLang="ja-JP" sz="2400" b="1" kern="100" dirty="0">
                <a:latin typeface="+mn-ea"/>
                <a:cs typeface="Times New Roman" panose="02020603050405020304" pitchFamily="18" charset="0"/>
              </a:rPr>
              <a:t>　　　　　　　　２号認定・標準　　</a:t>
            </a:r>
            <a:r>
              <a:rPr lang="en-US" altLang="ja-JP" sz="2400" b="1" kern="100" dirty="0">
                <a:latin typeface="+mn-ea"/>
                <a:cs typeface="Times New Roman" panose="02020603050405020304" pitchFamily="18" charset="0"/>
              </a:rPr>
              <a:t>7</a:t>
            </a:r>
            <a:r>
              <a:rPr lang="ja-JP" altLang="ja-JP"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ja-JP" sz="2400" b="1" kern="100" dirty="0">
                <a:latin typeface="+mn-ea"/>
                <a:cs typeface="Times New Roman" panose="02020603050405020304" pitchFamily="18" charset="0"/>
              </a:rPr>
              <a:t>分～</a:t>
            </a:r>
            <a:r>
              <a:rPr lang="en-US" altLang="ja-JP" sz="2400" b="1" kern="100" dirty="0">
                <a:latin typeface="+mn-ea"/>
                <a:cs typeface="Times New Roman" panose="02020603050405020304" pitchFamily="18" charset="0"/>
              </a:rPr>
              <a:t>18</a:t>
            </a:r>
            <a:r>
              <a:rPr lang="ja-JP" altLang="ja-JP"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ja-JP" sz="2400" b="1" kern="100" dirty="0">
                <a:latin typeface="+mn-ea"/>
                <a:cs typeface="Times New Roman" panose="02020603050405020304" pitchFamily="18" charset="0"/>
              </a:rPr>
              <a:t>分</a:t>
            </a:r>
            <a:endParaRPr lang="ja-JP" altLang="ja-JP" b="1" kern="100" dirty="0">
              <a:latin typeface="+mn-ea"/>
              <a:cs typeface="Times New Roman" panose="02020603050405020304" pitchFamily="18" charset="0"/>
            </a:endParaRPr>
          </a:p>
          <a:p>
            <a:pPr algn="just">
              <a:spcAft>
                <a:spcPts val="0"/>
              </a:spcAft>
            </a:pPr>
            <a:r>
              <a:rPr lang="ja-JP" altLang="ja-JP" sz="2400" b="1" kern="100" dirty="0">
                <a:latin typeface="+mn-ea"/>
                <a:cs typeface="Times New Roman" panose="02020603050405020304" pitchFamily="18" charset="0"/>
              </a:rPr>
              <a:t>　　　　　　　　２号認定・短時間　</a:t>
            </a:r>
            <a:r>
              <a:rPr lang="en-US" altLang="ja-JP" sz="2400" b="1" kern="100" dirty="0">
                <a:latin typeface="+mn-ea"/>
                <a:cs typeface="Times New Roman" panose="02020603050405020304" pitchFamily="18" charset="0"/>
              </a:rPr>
              <a:t>8</a:t>
            </a:r>
            <a:r>
              <a:rPr lang="ja-JP" altLang="en-US"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en-US" sz="2400" b="1" kern="100" dirty="0">
                <a:latin typeface="+mn-ea"/>
                <a:cs typeface="Times New Roman" panose="02020603050405020304" pitchFamily="18" charset="0"/>
              </a:rPr>
              <a:t>分～</a:t>
            </a:r>
            <a:r>
              <a:rPr lang="en-US" altLang="ja-JP" sz="2400" b="1" kern="100" dirty="0">
                <a:latin typeface="+mn-ea"/>
                <a:cs typeface="Times New Roman" panose="02020603050405020304" pitchFamily="18" charset="0"/>
              </a:rPr>
              <a:t>16</a:t>
            </a:r>
            <a:r>
              <a:rPr lang="ja-JP" altLang="en-US"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en-US" sz="2400" b="1" kern="100" dirty="0">
                <a:latin typeface="+mn-ea"/>
                <a:cs typeface="Times New Roman" panose="02020603050405020304" pitchFamily="18" charset="0"/>
              </a:rPr>
              <a:t>分</a:t>
            </a:r>
            <a:endParaRPr lang="ja-JP" altLang="ja-JP" b="1" kern="100" dirty="0">
              <a:latin typeface="+mn-ea"/>
              <a:cs typeface="Times New Roman" panose="02020603050405020304" pitchFamily="18" charset="0"/>
            </a:endParaRPr>
          </a:p>
          <a:p>
            <a:pPr algn="just">
              <a:spcAft>
                <a:spcPts val="0"/>
              </a:spcAft>
            </a:pPr>
            <a:r>
              <a:rPr lang="ja-JP" altLang="ja-JP" sz="2400" b="1" kern="100" dirty="0">
                <a:latin typeface="+mn-ea"/>
                <a:cs typeface="Times New Roman" panose="02020603050405020304" pitchFamily="18" charset="0"/>
              </a:rPr>
              <a:t>　　　　　　　　延長保育時間　　　</a:t>
            </a:r>
            <a:r>
              <a:rPr lang="en-US" altLang="ja-JP" sz="2400" b="1" kern="100" dirty="0">
                <a:latin typeface="+mn-ea"/>
                <a:cs typeface="Times New Roman" panose="02020603050405020304" pitchFamily="18" charset="0"/>
              </a:rPr>
              <a:t>18</a:t>
            </a:r>
            <a:r>
              <a:rPr lang="ja-JP" altLang="ja-JP"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ja-JP" sz="2400" b="1" kern="100" dirty="0">
                <a:latin typeface="+mn-ea"/>
                <a:cs typeface="Times New Roman" panose="02020603050405020304" pitchFamily="18" charset="0"/>
              </a:rPr>
              <a:t>分～</a:t>
            </a:r>
            <a:r>
              <a:rPr lang="en-US" altLang="ja-JP" sz="2400" b="1" kern="100" dirty="0">
                <a:latin typeface="+mn-ea"/>
                <a:cs typeface="Times New Roman" panose="02020603050405020304" pitchFamily="18" charset="0"/>
              </a:rPr>
              <a:t>19</a:t>
            </a:r>
            <a:r>
              <a:rPr lang="ja-JP" altLang="ja-JP" sz="2400" b="1" kern="100" dirty="0">
                <a:latin typeface="+mn-ea"/>
                <a:cs typeface="Times New Roman" panose="02020603050405020304" pitchFamily="18" charset="0"/>
              </a:rPr>
              <a:t>時</a:t>
            </a:r>
            <a:r>
              <a:rPr lang="en-US" altLang="ja-JP" sz="2400" b="1" kern="100" dirty="0">
                <a:latin typeface="+mn-ea"/>
                <a:cs typeface="Times New Roman" panose="02020603050405020304" pitchFamily="18" charset="0"/>
              </a:rPr>
              <a:t>15</a:t>
            </a:r>
            <a:r>
              <a:rPr lang="ja-JP" altLang="ja-JP" sz="2400" b="1" kern="100" dirty="0">
                <a:latin typeface="+mn-ea"/>
                <a:cs typeface="Times New Roman" panose="02020603050405020304" pitchFamily="18" charset="0"/>
              </a:rPr>
              <a:t>分</a:t>
            </a:r>
            <a:endParaRPr lang="en-US" altLang="ja-JP" sz="2400" b="1" kern="100" dirty="0">
              <a:latin typeface="+mn-ea"/>
              <a:cs typeface="Times New Roman" panose="02020603050405020304" pitchFamily="18" charset="0"/>
            </a:endParaRPr>
          </a:p>
          <a:p>
            <a:pPr algn="just">
              <a:spcAft>
                <a:spcPts val="0"/>
              </a:spcAft>
            </a:pPr>
            <a:endParaRPr lang="en-US" altLang="ja-JP" sz="2400" b="1" kern="100" dirty="0">
              <a:latin typeface="+mn-ea"/>
              <a:cs typeface="Times New Roman" panose="02020603050405020304" pitchFamily="18" charset="0"/>
            </a:endParaRPr>
          </a:p>
          <a:p>
            <a:pPr algn="just">
              <a:spcAft>
                <a:spcPts val="0"/>
              </a:spcAft>
            </a:pPr>
            <a:r>
              <a:rPr lang="ja-JP" altLang="en-US" sz="2400" b="1" kern="0" spc="75" dirty="0">
                <a:solidFill>
                  <a:srgbClr val="00B050"/>
                </a:solidFill>
                <a:latin typeface="+mn-ea"/>
                <a:cs typeface="Times New Roman" panose="02020603050405020304" pitchFamily="18" charset="0"/>
              </a:rPr>
              <a:t>休園</a:t>
            </a:r>
            <a:r>
              <a:rPr lang="ja-JP" altLang="ja-JP" sz="2400" b="1" kern="0" spc="75" dirty="0">
                <a:solidFill>
                  <a:srgbClr val="00B050"/>
                </a:solidFill>
                <a:latin typeface="+mn-ea"/>
                <a:cs typeface="Times New Roman" panose="02020603050405020304" pitchFamily="18" charset="0"/>
              </a:rPr>
              <a:t>日</a:t>
            </a:r>
            <a:r>
              <a:rPr lang="ja-JP" altLang="en-US" sz="2400" b="1" kern="0" spc="75" dirty="0">
                <a:solidFill>
                  <a:srgbClr val="00B050"/>
                </a:solidFill>
                <a:latin typeface="+mn-ea"/>
                <a:cs typeface="Times New Roman" panose="02020603050405020304" pitchFamily="18" charset="0"/>
              </a:rPr>
              <a:t>　　　</a:t>
            </a:r>
            <a:r>
              <a:rPr lang="ja-JP" altLang="en-US" sz="2400" b="1" kern="0" spc="75" dirty="0">
                <a:latin typeface="+mn-ea"/>
                <a:cs typeface="Times New Roman" panose="02020603050405020304" pitchFamily="18" charset="0"/>
              </a:rPr>
              <a:t>国民の祝日、慰霊の日（</a:t>
            </a:r>
            <a:r>
              <a:rPr lang="en-US" altLang="ja-JP" sz="2400" b="1" kern="0" spc="75" dirty="0">
                <a:latin typeface="+mn-ea"/>
                <a:cs typeface="Times New Roman" panose="02020603050405020304" pitchFamily="18" charset="0"/>
              </a:rPr>
              <a:t>6/23</a:t>
            </a:r>
            <a:r>
              <a:rPr lang="ja-JP" altLang="en-US" sz="2400" b="1" kern="0" spc="75" dirty="0">
                <a:latin typeface="+mn-ea"/>
                <a:cs typeface="Times New Roman" panose="02020603050405020304" pitchFamily="18" charset="0"/>
              </a:rPr>
              <a:t>）年末年始（</a:t>
            </a:r>
            <a:r>
              <a:rPr lang="en-US" altLang="ja-JP" sz="2400" b="1" kern="0" spc="75" dirty="0">
                <a:latin typeface="+mn-ea"/>
                <a:cs typeface="Times New Roman" panose="02020603050405020304" pitchFamily="18" charset="0"/>
              </a:rPr>
              <a:t>12/29</a:t>
            </a:r>
            <a:r>
              <a:rPr lang="ja-JP" altLang="en-US" sz="2400" b="1" kern="0" spc="75" dirty="0">
                <a:latin typeface="+mn-ea"/>
                <a:cs typeface="Times New Roman" panose="02020603050405020304" pitchFamily="18" charset="0"/>
              </a:rPr>
              <a:t>～</a:t>
            </a:r>
            <a:r>
              <a:rPr lang="en-US" altLang="ja-JP" sz="2400" b="1" kern="0" spc="75" dirty="0">
                <a:latin typeface="+mn-ea"/>
                <a:cs typeface="Times New Roman" panose="02020603050405020304" pitchFamily="18" charset="0"/>
              </a:rPr>
              <a:t>1/3</a:t>
            </a:r>
            <a:r>
              <a:rPr lang="ja-JP" altLang="en-US" sz="2400" b="1" kern="0" spc="75" dirty="0">
                <a:latin typeface="+mn-ea"/>
                <a:cs typeface="Times New Roman" panose="02020603050405020304" pitchFamily="18" charset="0"/>
              </a:rPr>
              <a:t>）</a:t>
            </a:r>
            <a:endParaRPr lang="en-US" altLang="ja-JP" sz="2400" b="1" kern="100" dirty="0">
              <a:latin typeface="+mn-ea"/>
              <a:cs typeface="Times New Roman" panose="02020603050405020304" pitchFamily="18" charset="0"/>
            </a:endParaRPr>
          </a:p>
          <a:p>
            <a:pPr algn="just">
              <a:spcAft>
                <a:spcPts val="0"/>
              </a:spcAft>
            </a:pPr>
            <a:endParaRPr lang="ja-JP" altLang="ja-JP" b="1" kern="100" dirty="0">
              <a:latin typeface="+mn-ea"/>
              <a:cs typeface="Times New Roman" panose="02020603050405020304" pitchFamily="18" charset="0"/>
            </a:endParaRPr>
          </a:p>
          <a:p>
            <a:pPr algn="just">
              <a:spcBef>
                <a:spcPts val="1200"/>
              </a:spcBef>
              <a:spcAft>
                <a:spcPts val="0"/>
              </a:spcAft>
            </a:pPr>
            <a:r>
              <a:rPr lang="ja-JP" altLang="ja-JP" sz="2400" b="1" kern="0" spc="75" dirty="0">
                <a:solidFill>
                  <a:srgbClr val="00B050"/>
                </a:solidFill>
                <a:latin typeface="+mn-ea"/>
                <a:cs typeface="Times New Roman" panose="02020603050405020304" pitchFamily="18" charset="0"/>
              </a:rPr>
              <a:t>学校休業日</a:t>
            </a:r>
            <a:r>
              <a:rPr lang="ja-JP" altLang="ja-JP" sz="2400" b="1" kern="100" dirty="0">
                <a:latin typeface="+mn-ea"/>
                <a:cs typeface="Times New Roman" panose="02020603050405020304" pitchFamily="18" charset="0"/>
              </a:rPr>
              <a:t>　</a:t>
            </a:r>
            <a:r>
              <a:rPr lang="en-US" altLang="ja-JP" sz="2400" b="1" kern="100" dirty="0">
                <a:latin typeface="+mn-ea"/>
                <a:cs typeface="Times New Roman" panose="02020603050405020304" pitchFamily="18" charset="0"/>
              </a:rPr>
              <a:t>    </a:t>
            </a:r>
            <a:r>
              <a:rPr lang="ja-JP" altLang="ja-JP" sz="2400" b="1" kern="100" dirty="0">
                <a:latin typeface="+mn-ea"/>
                <a:cs typeface="Times New Roman" panose="02020603050405020304" pitchFamily="18" charset="0"/>
              </a:rPr>
              <a:t>（</a:t>
            </a:r>
            <a:r>
              <a:rPr lang="en-US" altLang="ja-JP" sz="2400" b="1" kern="100" dirty="0">
                <a:latin typeface="+mn-ea"/>
                <a:cs typeface="Times New Roman" panose="02020603050405020304" pitchFamily="18" charset="0"/>
              </a:rPr>
              <a:t>1</a:t>
            </a:r>
            <a:r>
              <a:rPr lang="ja-JP" altLang="ja-JP" sz="2400" b="1" kern="100" dirty="0">
                <a:latin typeface="+mn-ea"/>
                <a:cs typeface="Times New Roman" panose="02020603050405020304" pitchFamily="18" charset="0"/>
              </a:rPr>
              <a:t>）土曜</a:t>
            </a:r>
            <a:r>
              <a:rPr lang="ja-JP" altLang="en-US" sz="2400" b="1" kern="100" dirty="0">
                <a:latin typeface="+mn-ea"/>
                <a:cs typeface="Times New Roman" panose="02020603050405020304" pitchFamily="18" charset="0"/>
              </a:rPr>
              <a:t>日</a:t>
            </a:r>
            <a:r>
              <a:rPr lang="ja-JP" altLang="ja-JP" sz="2400" b="1" kern="100" dirty="0">
                <a:latin typeface="+mn-ea"/>
                <a:cs typeface="Times New Roman" panose="02020603050405020304" pitchFamily="18" charset="0"/>
              </a:rPr>
              <a:t>（</a:t>
            </a:r>
            <a:r>
              <a:rPr lang="en-US" altLang="ja-JP" sz="2400" b="1" kern="100" dirty="0">
                <a:latin typeface="+mn-ea"/>
                <a:cs typeface="Times New Roman" panose="02020603050405020304" pitchFamily="18" charset="0"/>
              </a:rPr>
              <a:t>2</a:t>
            </a:r>
            <a:r>
              <a:rPr lang="ja-JP" altLang="ja-JP" sz="2400" b="1" kern="100" dirty="0">
                <a:latin typeface="+mn-ea"/>
                <a:cs typeface="Times New Roman" panose="02020603050405020304" pitchFamily="18" charset="0"/>
              </a:rPr>
              <a:t>）学年始業日　</a:t>
            </a:r>
            <a:endParaRPr lang="ja-JP" altLang="ja-JP" b="1" kern="100" dirty="0">
              <a:latin typeface="+mn-ea"/>
              <a:cs typeface="Times New Roman" panose="02020603050405020304" pitchFamily="18" charset="0"/>
            </a:endParaRPr>
          </a:p>
          <a:p>
            <a:pPr algn="just">
              <a:spcAft>
                <a:spcPts val="0"/>
              </a:spcAft>
            </a:pPr>
            <a:r>
              <a:rPr lang="ja-JP" altLang="ja-JP" sz="2400" b="1" kern="0" dirty="0">
                <a:solidFill>
                  <a:srgbClr val="00B050"/>
                </a:solidFill>
                <a:latin typeface="+mn-ea"/>
                <a:cs typeface="Times New Roman" panose="02020603050405020304" pitchFamily="18" charset="0"/>
              </a:rPr>
              <a:t>（１号認定）</a:t>
            </a:r>
            <a:r>
              <a:rPr lang="ja-JP" altLang="ja-JP" sz="2400" b="1" kern="0" dirty="0">
                <a:latin typeface="+mn-ea"/>
                <a:cs typeface="Times New Roman" panose="02020603050405020304" pitchFamily="18" charset="0"/>
              </a:rPr>
              <a:t>　 </a:t>
            </a:r>
            <a:r>
              <a:rPr lang="ja-JP" altLang="ja-JP" sz="2400" b="1" kern="100" dirty="0">
                <a:latin typeface="+mn-ea"/>
                <a:cs typeface="Times New Roman" panose="02020603050405020304" pitchFamily="18" charset="0"/>
              </a:rPr>
              <a:t>（</a:t>
            </a:r>
            <a:r>
              <a:rPr lang="en-US" altLang="ja-JP" sz="2400" b="1" kern="100" dirty="0">
                <a:latin typeface="+mn-ea"/>
                <a:cs typeface="Times New Roman" panose="02020603050405020304" pitchFamily="18" charset="0"/>
              </a:rPr>
              <a:t>3</a:t>
            </a:r>
            <a:r>
              <a:rPr lang="ja-JP" altLang="ja-JP" sz="2400" b="1" kern="100" dirty="0">
                <a:latin typeface="+mn-ea"/>
                <a:cs typeface="Times New Roman" panose="02020603050405020304" pitchFamily="18" charset="0"/>
              </a:rPr>
              <a:t>）夏季休業日　</a:t>
            </a:r>
            <a:r>
              <a:rPr lang="ja-JP" altLang="en-US" sz="2400" b="1" kern="100" dirty="0">
                <a:latin typeface="+mn-ea"/>
                <a:cs typeface="Times New Roman" panose="02020603050405020304" pitchFamily="18" charset="0"/>
              </a:rPr>
              <a:t>　</a:t>
            </a:r>
            <a:endParaRPr lang="ja-JP" altLang="ja-JP" b="1" kern="100" dirty="0">
              <a:latin typeface="+mn-ea"/>
              <a:cs typeface="Times New Roman" panose="02020603050405020304" pitchFamily="18" charset="0"/>
            </a:endParaRPr>
          </a:p>
          <a:p>
            <a:pPr algn="just">
              <a:spcAft>
                <a:spcPts val="0"/>
              </a:spcAft>
            </a:pPr>
            <a:r>
              <a:rPr lang="ja-JP" altLang="ja-JP" sz="2400" b="1" kern="100" dirty="0">
                <a:latin typeface="+mn-ea"/>
                <a:cs typeface="Times New Roman" panose="02020603050405020304" pitchFamily="18" charset="0"/>
              </a:rPr>
              <a:t>※毎年変動あり （</a:t>
            </a:r>
            <a:r>
              <a:rPr lang="en-US" altLang="ja-JP" sz="2400" b="1" kern="100" dirty="0">
                <a:latin typeface="+mn-ea"/>
                <a:cs typeface="Times New Roman" panose="02020603050405020304" pitchFamily="18" charset="0"/>
              </a:rPr>
              <a:t>4</a:t>
            </a:r>
            <a:r>
              <a:rPr lang="ja-JP" altLang="ja-JP" sz="2400" b="1" kern="100" dirty="0">
                <a:latin typeface="+mn-ea"/>
                <a:cs typeface="Times New Roman" panose="02020603050405020304" pitchFamily="18" charset="0"/>
              </a:rPr>
              <a:t>）</a:t>
            </a:r>
            <a:r>
              <a:rPr lang="ja-JP" altLang="en-US" sz="2400" b="1" kern="100" dirty="0">
                <a:latin typeface="+mn-ea"/>
                <a:cs typeface="Times New Roman" panose="02020603050405020304" pitchFamily="18" charset="0"/>
              </a:rPr>
              <a:t>冬季</a:t>
            </a:r>
            <a:r>
              <a:rPr lang="ja-JP" altLang="ja-JP" sz="2400" b="1" kern="100" dirty="0">
                <a:latin typeface="+mn-ea"/>
                <a:cs typeface="Times New Roman" panose="02020603050405020304" pitchFamily="18" charset="0"/>
              </a:rPr>
              <a:t>休業日</a:t>
            </a:r>
            <a:r>
              <a:rPr lang="ja-JP" altLang="en-US" sz="2400" b="1" kern="100" dirty="0">
                <a:latin typeface="+mn-ea"/>
                <a:cs typeface="Times New Roman" panose="02020603050405020304" pitchFamily="18" charset="0"/>
              </a:rPr>
              <a:t>　</a:t>
            </a:r>
            <a:r>
              <a:rPr lang="ja-JP" altLang="ja-JP" sz="2400" b="1" kern="100" dirty="0">
                <a:latin typeface="+mn-ea"/>
                <a:cs typeface="Times New Roman" panose="02020603050405020304" pitchFamily="18" charset="0"/>
              </a:rPr>
              <a:t>　</a:t>
            </a:r>
            <a:endParaRPr lang="en-US" altLang="ja-JP" sz="2400" b="1" kern="100" dirty="0">
              <a:latin typeface="+mn-ea"/>
              <a:cs typeface="Times New Roman" panose="02020603050405020304" pitchFamily="18" charset="0"/>
            </a:endParaRPr>
          </a:p>
          <a:p>
            <a:pPr algn="just">
              <a:spcAft>
                <a:spcPts val="0"/>
              </a:spcAft>
            </a:pPr>
            <a:r>
              <a:rPr lang="ja-JP" altLang="en-US" sz="2400" b="1" kern="100" dirty="0">
                <a:latin typeface="+mn-ea"/>
                <a:cs typeface="Times New Roman" panose="02020603050405020304" pitchFamily="18" charset="0"/>
              </a:rPr>
              <a:t>　　　　　　　</a:t>
            </a:r>
            <a:r>
              <a:rPr lang="ja-JP" altLang="en-US" sz="700" b="1" kern="100" dirty="0">
                <a:latin typeface="+mn-ea"/>
                <a:cs typeface="Times New Roman" panose="02020603050405020304" pitchFamily="18" charset="0"/>
              </a:rPr>
              <a:t>　</a:t>
            </a:r>
            <a:r>
              <a:rPr lang="ja-JP" altLang="ja-JP" sz="2400" b="1" kern="100" dirty="0">
                <a:latin typeface="+mn-ea"/>
                <a:cs typeface="Times New Roman" panose="02020603050405020304" pitchFamily="18" charset="0"/>
              </a:rPr>
              <a:t>（</a:t>
            </a:r>
            <a:r>
              <a:rPr lang="en-US" altLang="ja-JP" sz="2400" b="1" kern="100" dirty="0">
                <a:latin typeface="+mn-ea"/>
                <a:cs typeface="Times New Roman" panose="02020603050405020304" pitchFamily="18" charset="0"/>
              </a:rPr>
              <a:t>5</a:t>
            </a:r>
            <a:r>
              <a:rPr lang="ja-JP" altLang="ja-JP" sz="2400" b="1" kern="100" dirty="0">
                <a:latin typeface="+mn-ea"/>
                <a:cs typeface="Times New Roman" panose="02020603050405020304" pitchFamily="18" charset="0"/>
              </a:rPr>
              <a:t>）学年末休業日　</a:t>
            </a:r>
            <a:r>
              <a:rPr lang="ja-JP" altLang="en-US" sz="2400" b="1" kern="100" dirty="0">
                <a:latin typeface="+mn-ea"/>
                <a:cs typeface="Times New Roman" panose="02020603050405020304" pitchFamily="18" charset="0"/>
              </a:rPr>
              <a:t>　</a:t>
            </a:r>
            <a:endParaRPr lang="en-US" altLang="ja-JP" sz="2400" b="1" kern="100" dirty="0">
              <a:latin typeface="+mn-ea"/>
              <a:cs typeface="Times New Roman" panose="02020603050405020304" pitchFamily="18" charset="0"/>
            </a:endParaRPr>
          </a:p>
          <a:p>
            <a:pPr algn="just">
              <a:spcAft>
                <a:spcPts val="0"/>
              </a:spcAft>
            </a:pPr>
            <a:r>
              <a:rPr lang="ja-JP" altLang="en-US" sz="2400" b="1" kern="100" dirty="0">
                <a:latin typeface="+mn-ea"/>
                <a:cs typeface="Times New Roman" panose="02020603050405020304" pitchFamily="18" charset="0"/>
              </a:rPr>
              <a:t>　　　　　　</a:t>
            </a:r>
            <a:r>
              <a:rPr lang="ja-JP" altLang="en-US" b="1" kern="100" dirty="0">
                <a:latin typeface="+mn-ea"/>
                <a:cs typeface="Times New Roman" panose="02020603050405020304" pitchFamily="18" charset="0"/>
              </a:rPr>
              <a:t>　</a:t>
            </a:r>
            <a:r>
              <a:rPr lang="ja-JP" altLang="en-US" sz="1200" b="1" kern="100" dirty="0">
                <a:latin typeface="+mn-ea"/>
                <a:cs typeface="Times New Roman" panose="02020603050405020304" pitchFamily="18" charset="0"/>
              </a:rPr>
              <a:t>　</a:t>
            </a:r>
            <a:r>
              <a:rPr lang="ja-JP" altLang="ja-JP" sz="2400" b="1" kern="100" dirty="0">
                <a:latin typeface="+mn-ea"/>
                <a:cs typeface="Times New Roman" panose="02020603050405020304" pitchFamily="18" charset="0"/>
              </a:rPr>
              <a:t>（</a:t>
            </a:r>
            <a:r>
              <a:rPr lang="en-US" altLang="ja-JP" sz="2400" b="1" kern="100" dirty="0">
                <a:latin typeface="+mn-ea"/>
                <a:cs typeface="Times New Roman" panose="02020603050405020304" pitchFamily="18" charset="0"/>
              </a:rPr>
              <a:t>6</a:t>
            </a:r>
            <a:r>
              <a:rPr lang="ja-JP" altLang="ja-JP" sz="2400" b="1" kern="100" dirty="0">
                <a:latin typeface="+mn-ea"/>
                <a:cs typeface="Times New Roman" panose="02020603050405020304" pitchFamily="18" charset="0"/>
              </a:rPr>
              <a:t>）その他市長が特に休業日を必要と認める日</a:t>
            </a:r>
            <a:endParaRPr lang="ja-JP" altLang="ja-JP" b="1" kern="100" dirty="0">
              <a:latin typeface="+mn-ea"/>
              <a:cs typeface="Times New Roman" panose="02020603050405020304" pitchFamily="18" charset="0"/>
            </a:endParaRPr>
          </a:p>
        </p:txBody>
      </p:sp>
      <p:sp>
        <p:nvSpPr>
          <p:cNvPr id="3" name="正方形/長方形 2">
            <a:extLst>
              <a:ext uri="{FF2B5EF4-FFF2-40B4-BE49-F238E27FC236}">
                <a16:creationId xmlns:a16="http://schemas.microsoft.com/office/drawing/2014/main" id="{BBB85400-0CF6-41D7-85EE-8AD484C8FE4A}"/>
              </a:ext>
            </a:extLst>
          </p:cNvPr>
          <p:cNvSpPr/>
          <p:nvPr/>
        </p:nvSpPr>
        <p:spPr>
          <a:xfrm>
            <a:off x="294969" y="0"/>
            <a:ext cx="11466139" cy="1077218"/>
          </a:xfrm>
          <a:prstGeom prst="rect">
            <a:avLst/>
          </a:prstGeom>
        </p:spPr>
        <p:txBody>
          <a:bodyPr wrap="square">
            <a:spAutoFit/>
            <a:scene3d>
              <a:camera prst="orthographicFront"/>
              <a:lightRig rig="threePt" dir="t"/>
            </a:scene3d>
            <a:sp3d extrusionH="57150">
              <a:bevelT w="38100" h="38100"/>
            </a:sp3d>
          </a:bodyPr>
          <a:lstStyle/>
          <a:p>
            <a:r>
              <a:rPr lang="ja-JP" altLang="en-US" sz="4000" b="1" dirty="0">
                <a:ln w="0">
                  <a:solidFill>
                    <a:schemeClr val="tx1"/>
                  </a:solidFill>
                </a:ln>
                <a:solidFill>
                  <a:schemeClr val="accent1"/>
                </a:solidFill>
                <a:latin typeface="+mn-ea"/>
              </a:rPr>
              <a:t>港川こども園（予定）の概要</a:t>
            </a:r>
          </a:p>
          <a:p>
            <a:r>
              <a:rPr lang="ja-JP" altLang="en-US" sz="2400" dirty="0">
                <a:latin typeface="+mn-ea"/>
              </a:rPr>
              <a:t>　</a:t>
            </a:r>
          </a:p>
        </p:txBody>
      </p:sp>
    </p:spTree>
    <p:extLst>
      <p:ext uri="{BB962C8B-B14F-4D97-AF65-F5344CB8AC3E}">
        <p14:creationId xmlns:p14="http://schemas.microsoft.com/office/powerpoint/2010/main" val="70156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3949" y="226478"/>
            <a:ext cx="125560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2800" b="1" i="0" u="none" strike="noStrike" cap="none" normalizeH="0" baseline="0" dirty="0">
                <a:ln>
                  <a:noFill/>
                </a:ln>
                <a:solidFill>
                  <a:schemeClr val="tx1"/>
                </a:solidFill>
                <a:effectLst/>
                <a:latin typeface="+mn-ea"/>
                <a:cs typeface="Times New Roman" panose="02020603050405020304" pitchFamily="18" charset="0"/>
              </a:rPr>
              <a:t>　</a:t>
            </a:r>
            <a:r>
              <a:rPr lang="ja-JP" altLang="en-US" sz="2800" b="1" u="sng" dirty="0">
                <a:solidFill>
                  <a:srgbClr val="C0504D"/>
                </a:solidFill>
                <a:latin typeface="メイリオ" panose="020B0604030504040204" pitchFamily="50" charset="-128"/>
                <a:cs typeface="メイリオ" panose="020B0604030504040204" pitchFamily="50" charset="-128"/>
              </a:rPr>
              <a:t>港川こども園の　教育・保育目標</a:t>
            </a:r>
            <a:r>
              <a:rPr lang="en-US" altLang="ja-JP" sz="2800" b="1" u="sng" dirty="0">
                <a:solidFill>
                  <a:srgbClr val="C0504D"/>
                </a:solidFill>
                <a:latin typeface="メイリオ" panose="020B0604030504040204" pitchFamily="50" charset="-128"/>
                <a:cs typeface="メイリオ" panose="020B0604030504040204" pitchFamily="50" charset="-128"/>
              </a:rPr>
              <a:t>※</a:t>
            </a:r>
            <a:r>
              <a:rPr lang="ja-JP" altLang="en-US" sz="2800" b="1" u="sng" dirty="0">
                <a:solidFill>
                  <a:srgbClr val="C0504D"/>
                </a:solidFill>
                <a:latin typeface="メイリオ" panose="020B0604030504040204" pitchFamily="50" charset="-128"/>
                <a:cs typeface="メイリオ" panose="020B0604030504040204" pitchFamily="50" charset="-128"/>
              </a:rPr>
              <a:t>港川幼稚園より継承</a:t>
            </a:r>
            <a:r>
              <a:rPr kumimoji="0" lang="ja-JP" altLang="ja-JP" sz="2800" b="1" i="0" u="none" strike="noStrike" cap="none" normalizeH="0" baseline="0" dirty="0">
                <a:ln>
                  <a:noFill/>
                </a:ln>
                <a:solidFill>
                  <a:schemeClr val="tx1"/>
                </a:solidFill>
                <a:effectLst/>
                <a:latin typeface="+mn-ea"/>
                <a:cs typeface="Times New Roman" panose="02020603050405020304" pitchFamily="18" charset="0"/>
              </a:rPr>
              <a:t>　</a:t>
            </a:r>
            <a:endParaRPr kumimoji="0" lang="ja-JP" altLang="ja-JP" sz="28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1" i="0" u="none" strike="noStrike" cap="none" normalizeH="0" baseline="0" dirty="0">
                <a:ln>
                  <a:noFill/>
                </a:ln>
                <a:solidFill>
                  <a:schemeClr val="tx1"/>
                </a:solidFill>
                <a:effectLst/>
                <a:latin typeface="+mn-ea"/>
                <a:cs typeface="Times New Roman" panose="02020603050405020304" pitchFamily="18" charset="0"/>
              </a:rPr>
              <a:t>【　</a:t>
            </a:r>
            <a:r>
              <a:rPr kumimoji="0" lang="ja-JP" altLang="en-US" sz="2800" b="1" i="0" u="none" strike="noStrike" cap="none" normalizeH="0" baseline="0" dirty="0">
                <a:ln>
                  <a:noFill/>
                </a:ln>
                <a:solidFill>
                  <a:schemeClr val="tx1"/>
                </a:solidFill>
                <a:effectLst/>
                <a:latin typeface="+mn-ea"/>
                <a:cs typeface="Times New Roman" panose="02020603050405020304" pitchFamily="18" charset="0"/>
              </a:rPr>
              <a:t>元気な</a:t>
            </a:r>
            <a:r>
              <a:rPr kumimoji="0" lang="ja-JP" altLang="en-US" sz="2800" b="1" dirty="0">
                <a:latin typeface="+mn-ea"/>
                <a:cs typeface="Times New Roman" panose="02020603050405020304" pitchFamily="18" charset="0"/>
              </a:rPr>
              <a:t>子（体）、仲良くできる子（徳）、よく考える子（知）</a:t>
            </a:r>
            <a:r>
              <a:rPr kumimoji="0" lang="ja-JP" altLang="ja-JP" sz="2800" b="1" i="0" u="none" strike="noStrike" cap="none" normalizeH="0" baseline="0" dirty="0">
                <a:ln>
                  <a:noFill/>
                </a:ln>
                <a:solidFill>
                  <a:schemeClr val="tx1"/>
                </a:solidFill>
                <a:effectLst/>
                <a:latin typeface="+mn-ea"/>
                <a:cs typeface="Times New Roman" panose="02020603050405020304" pitchFamily="18" charset="0"/>
              </a:rPr>
              <a:t>】</a:t>
            </a:r>
            <a:endParaRPr kumimoji="0" lang="ja-JP" altLang="ja-JP" sz="2800" b="0" i="0" u="none" strike="noStrike" cap="none" normalizeH="0" baseline="0" dirty="0">
              <a:ln>
                <a:noFill/>
              </a:ln>
              <a:solidFill>
                <a:schemeClr val="tx1"/>
              </a:solidFill>
              <a:effectLst/>
              <a:latin typeface="+mn-ea"/>
            </a:endParaRPr>
          </a:p>
        </p:txBody>
      </p:sp>
      <p:sp>
        <p:nvSpPr>
          <p:cNvPr id="3" name="テキスト ボックス 11"/>
          <p:cNvSpPr txBox="1">
            <a:spLocks noChangeArrowheads="1"/>
          </p:cNvSpPr>
          <p:nvPr/>
        </p:nvSpPr>
        <p:spPr bwMode="auto">
          <a:xfrm>
            <a:off x="483212" y="3049249"/>
            <a:ext cx="11225575" cy="3744096"/>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1" i="0" u="non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2800" b="1" i="0" u="non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元気な</a:t>
            </a:r>
            <a:r>
              <a:rPr kumimoji="0" lang="ja-JP" altLang="ja-JP" sz="2800" b="1" i="0" u="non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子</a:t>
            </a:r>
            <a:endParaRPr kumimoji="0" lang="ja-JP" altLang="ja-JP" sz="2800" b="1" i="0" u="non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1" i="0" u="non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2800" b="1" i="0" u="non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～丈夫な体で元気に遊べる子～</a:t>
            </a:r>
            <a:endParaRPr kumimoji="0" lang="en-US" altLang="ja-JP" sz="2800" b="1" i="0" u="non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ja-JP" sz="2800" b="1" dirty="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2800" b="1" dirty="0">
                <a:latin typeface="メイリオ" panose="020B0604030504040204" pitchFamily="50" charset="-128"/>
                <a:ea typeface="メイリオ" panose="020B0604030504040204" pitchFamily="50" charset="-128"/>
                <a:cs typeface="Times New Roman" panose="02020603050405020304" pitchFamily="18" charset="0"/>
              </a:rPr>
              <a:t>仲良くできる</a:t>
            </a:r>
            <a:r>
              <a:rPr kumimoji="0" lang="ja-JP" altLang="ja-JP" sz="2800" b="1" dirty="0">
                <a:latin typeface="メイリオ" panose="020B0604030504040204" pitchFamily="50" charset="-128"/>
                <a:ea typeface="メイリオ" panose="020B0604030504040204" pitchFamily="50" charset="-128"/>
                <a:cs typeface="Times New Roman" panose="02020603050405020304" pitchFamily="18" charset="0"/>
              </a:rPr>
              <a:t>子</a:t>
            </a:r>
            <a:endParaRPr kumimoji="0" lang="ja-JP" altLang="ja-JP" sz="2800" b="1" dirty="0">
              <a:latin typeface="メイリオ" panose="020B0604030504040204" pitchFamily="50" charset="-128"/>
              <a:ea typeface="メイリオ" panose="020B0604030504040204" pitchFamily="50" charset="-128"/>
            </a:endParaRPr>
          </a:p>
          <a:p>
            <a:pPr lvl="0" eaLnBrk="0" fontAlgn="base" hangingPunct="0">
              <a:spcBef>
                <a:spcPct val="0"/>
              </a:spcBef>
              <a:spcAft>
                <a:spcPct val="0"/>
              </a:spcAft>
            </a:pPr>
            <a:r>
              <a:rPr kumimoji="0" lang="ja-JP" altLang="ja-JP" sz="2800" b="1" dirty="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2800" b="1" dirty="0">
                <a:latin typeface="メイリオ" panose="020B0604030504040204" pitchFamily="50" charset="-128"/>
                <a:ea typeface="メイリオ" panose="020B0604030504040204" pitchFamily="50" charset="-128"/>
                <a:cs typeface="Times New Roman" panose="02020603050405020304" pitchFamily="18" charset="0"/>
              </a:rPr>
              <a:t>～人と仲良く、楽しく行動できる子～</a:t>
            </a:r>
            <a:endParaRPr kumimoji="0" lang="en-US" altLang="ja-JP" sz="2800" b="1" dirty="0">
              <a:latin typeface="メイリオ" panose="020B0604030504040204" pitchFamily="50" charset="-128"/>
              <a:ea typeface="メイリオ"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ja-JP" sz="2800" b="1" dirty="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2800" b="1" dirty="0">
                <a:latin typeface="メイリオ" panose="020B0604030504040204" pitchFamily="50" charset="-128"/>
                <a:ea typeface="メイリオ" panose="020B0604030504040204" pitchFamily="50" charset="-128"/>
                <a:cs typeface="Times New Roman" panose="02020603050405020304" pitchFamily="18" charset="0"/>
              </a:rPr>
              <a:t>よく考える子</a:t>
            </a:r>
            <a:endParaRPr kumimoji="0" lang="en-US" altLang="ja-JP" sz="2800" b="1" dirty="0">
              <a:latin typeface="メイリオ" panose="020B0604030504040204" pitchFamily="50" charset="-128"/>
              <a:ea typeface="メイリオ"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ja-JP" sz="2800" b="1" dirty="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2800" b="1" dirty="0">
                <a:latin typeface="メイリオ" panose="020B0604030504040204" pitchFamily="50" charset="-128"/>
                <a:ea typeface="メイリオ" panose="020B0604030504040204" pitchFamily="50" charset="-128"/>
                <a:cs typeface="Times New Roman" panose="02020603050405020304" pitchFamily="18" charset="0"/>
              </a:rPr>
              <a:t>～感じたことや考えを素直に表現できる子～</a:t>
            </a:r>
            <a:endParaRPr kumimoji="0" lang="en-US" altLang="ja-JP" sz="2800" b="1" dirty="0">
              <a:latin typeface="メイリオ" panose="020B0604030504040204" pitchFamily="50" charset="-128"/>
              <a:ea typeface="メイリオ"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2800" b="1" dirty="0">
              <a:latin typeface="メイリオ" panose="020B0604030504040204" pitchFamily="50" charset="-128"/>
              <a:ea typeface="メイリオ"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2800" b="1"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cap="none" normalizeH="0" baseline="0" dirty="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cap="none" normalizeH="0" baseline="0" dirty="0">
              <a:ln>
                <a:noFill/>
              </a:ln>
              <a:solidFill>
                <a:schemeClr val="tx1"/>
              </a:solidFill>
              <a:effectLst/>
              <a:latin typeface="+mn-ea"/>
              <a:cs typeface="Times New Roman" panose="02020603050405020304" pitchFamily="18" charset="0"/>
            </a:endParaRPr>
          </a:p>
        </p:txBody>
      </p:sp>
      <p:sp>
        <p:nvSpPr>
          <p:cNvPr id="4" name="Rectangle 4"/>
          <p:cNvSpPr>
            <a:spLocks noChangeArrowheads="1"/>
          </p:cNvSpPr>
          <p:nvPr/>
        </p:nvSpPr>
        <p:spPr bwMode="auto">
          <a:xfrm>
            <a:off x="569710" y="2282274"/>
            <a:ext cx="401263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ja-JP" altLang="en-US" sz="2800" b="1" u="sng" dirty="0">
                <a:solidFill>
                  <a:srgbClr val="C0504D"/>
                </a:solidFill>
                <a:latin typeface="メイリオ" panose="020B0604030504040204" pitchFamily="50" charset="-128"/>
                <a:cs typeface="メイリオ" panose="020B0604030504040204" pitchFamily="50" charset="-128"/>
              </a:rPr>
              <a:t>≪目指すこども園児像≫</a:t>
            </a:r>
            <a:endParaRPr lang="en-US" altLang="ja-JP" sz="2800" b="1" u="sng" dirty="0">
              <a:solidFill>
                <a:srgbClr val="C0504D"/>
              </a:solidFill>
              <a:latin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ja-JP"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82CA6F9-54D8-405A-B579-6687D0773F5A}"/>
              </a:ext>
            </a:extLst>
          </p:cNvPr>
          <p:cNvSpPr>
            <a:spLocks noChangeArrowheads="1"/>
          </p:cNvSpPr>
          <p:nvPr/>
        </p:nvSpPr>
        <p:spPr bwMode="auto">
          <a:xfrm>
            <a:off x="193949" y="1277116"/>
            <a:ext cx="102387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ja-JP" altLang="en-US" sz="2800" b="1" dirty="0">
                <a:solidFill>
                  <a:srgbClr val="C0504D"/>
                </a:solidFill>
                <a:latin typeface="メイリオ" panose="020B0604030504040204" pitchFamily="50" charset="-128"/>
                <a:cs typeface="メイリオ" panose="020B0604030504040204" pitchFamily="50" charset="-128"/>
              </a:rPr>
              <a:t>　</a:t>
            </a:r>
            <a:r>
              <a:rPr lang="ja-JP" altLang="en-US" sz="2800" b="1" u="sng" dirty="0">
                <a:solidFill>
                  <a:srgbClr val="C0504D"/>
                </a:solidFill>
                <a:latin typeface="メイリオ" panose="020B0604030504040204" pitchFamily="50" charset="-128"/>
                <a:cs typeface="メイリオ" panose="020B0604030504040204" pitchFamily="50" charset="-128"/>
              </a:rPr>
              <a:t>≪目指すこども園像≫</a:t>
            </a:r>
            <a:endParaRPr lang="en-US" altLang="ja-JP" sz="2800" b="1" u="sng" dirty="0">
              <a:solidFill>
                <a:srgbClr val="C0504D"/>
              </a:solidFill>
              <a:latin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ja-JP" sz="2800" b="1" dirty="0">
                <a:latin typeface="+mn-ea"/>
                <a:cs typeface="Times New Roman" panose="02020603050405020304" pitchFamily="18" charset="0"/>
              </a:rPr>
              <a:t>【</a:t>
            </a:r>
            <a:r>
              <a:rPr kumimoji="0" lang="ja-JP" altLang="en-US" sz="2800" b="1" dirty="0">
                <a:latin typeface="+mn-ea"/>
                <a:cs typeface="Times New Roman" panose="02020603050405020304" pitchFamily="18" charset="0"/>
              </a:rPr>
              <a:t>主体的に学ぶ子　遊び、発見、笑顔のあふれる　こども園</a:t>
            </a:r>
            <a:r>
              <a:rPr kumimoji="0" lang="ja-JP" altLang="ja-JP" sz="2800" b="1" dirty="0">
                <a:latin typeface="+mn-ea"/>
                <a:cs typeface="Times New Roman" panose="02020603050405020304" pitchFamily="18" charset="0"/>
              </a:rPr>
              <a:t>】</a:t>
            </a:r>
            <a:endParaRPr kumimoji="0" lang="ja-JP" altLang="ja-JP" sz="28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8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表 37">
            <a:extLst>
              <a:ext uri="{FF2B5EF4-FFF2-40B4-BE49-F238E27FC236}">
                <a16:creationId xmlns:a16="http://schemas.microsoft.com/office/drawing/2014/main" id="{DC40531C-F0CA-4466-AC3B-0D8FCEC67DE4}"/>
              </a:ext>
            </a:extLst>
          </p:cNvPr>
          <p:cNvGraphicFramePr>
            <a:graphicFrameLocks noGrp="1"/>
          </p:cNvGraphicFramePr>
          <p:nvPr>
            <p:extLst>
              <p:ext uri="{D42A27DB-BD31-4B8C-83A1-F6EECF244321}">
                <p14:modId xmlns:p14="http://schemas.microsoft.com/office/powerpoint/2010/main" val="1767084501"/>
              </p:ext>
            </p:extLst>
          </p:nvPr>
        </p:nvGraphicFramePr>
        <p:xfrm>
          <a:off x="1514293" y="934497"/>
          <a:ext cx="9163414" cy="5557709"/>
        </p:xfrm>
        <a:graphic>
          <a:graphicData uri="http://schemas.openxmlformats.org/drawingml/2006/table">
            <a:tbl>
              <a:tblPr>
                <a:tableStyleId>{5C22544A-7EE6-4342-B048-85BDC9FD1C3A}</a:tableStyleId>
              </a:tblPr>
              <a:tblGrid>
                <a:gridCol w="1541200">
                  <a:extLst>
                    <a:ext uri="{9D8B030D-6E8A-4147-A177-3AD203B41FA5}">
                      <a16:colId xmlns:a16="http://schemas.microsoft.com/office/drawing/2014/main" val="363810799"/>
                    </a:ext>
                  </a:extLst>
                </a:gridCol>
                <a:gridCol w="5110125">
                  <a:extLst>
                    <a:ext uri="{9D8B030D-6E8A-4147-A177-3AD203B41FA5}">
                      <a16:colId xmlns:a16="http://schemas.microsoft.com/office/drawing/2014/main" val="3198789881"/>
                    </a:ext>
                  </a:extLst>
                </a:gridCol>
                <a:gridCol w="2512089">
                  <a:extLst>
                    <a:ext uri="{9D8B030D-6E8A-4147-A177-3AD203B41FA5}">
                      <a16:colId xmlns:a16="http://schemas.microsoft.com/office/drawing/2014/main" val="520336280"/>
                    </a:ext>
                  </a:extLst>
                </a:gridCol>
              </a:tblGrid>
              <a:tr h="134034">
                <a:tc>
                  <a:txBody>
                    <a:bodyPr/>
                    <a:lstStyle/>
                    <a:p>
                      <a:pPr algn="ctr">
                        <a:spcAft>
                          <a:spcPts val="0"/>
                        </a:spcAft>
                      </a:pPr>
                      <a:r>
                        <a:rPr lang="ja-JP" sz="1400" b="1" kern="100" dirty="0">
                          <a:effectLst/>
                        </a:rPr>
                        <a:t>時　程</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8585" marR="28585" marT="0" marB="0" anchor="ctr"/>
                </a:tc>
                <a:tc>
                  <a:txBody>
                    <a:bodyPr/>
                    <a:lstStyle/>
                    <a:p>
                      <a:pPr algn="just">
                        <a:spcAft>
                          <a:spcPts val="0"/>
                        </a:spcAft>
                      </a:pPr>
                      <a:r>
                        <a:rPr lang="ja-JP" sz="1400" b="1" kern="100" dirty="0">
                          <a:effectLst/>
                        </a:rPr>
                        <a:t>　　　　　　　事　　　　　　　　項</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8585" marR="28585" marT="0" marB="0"/>
                </a:tc>
                <a:tc>
                  <a:txBody>
                    <a:bodyPr/>
                    <a:lstStyle/>
                    <a:p>
                      <a:pPr indent="381000" algn="just">
                        <a:spcAft>
                          <a:spcPts val="0"/>
                        </a:spcAft>
                      </a:pPr>
                      <a:r>
                        <a:rPr lang="ja-JP" sz="1400" b="1" kern="100" dirty="0">
                          <a:effectLst/>
                        </a:rPr>
                        <a:t>備　　　考</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8585" marR="28585" marT="0" marB="0"/>
                </a:tc>
                <a:extLst>
                  <a:ext uri="{0D108BD9-81ED-4DB2-BD59-A6C34878D82A}">
                    <a16:rowId xmlns:a16="http://schemas.microsoft.com/office/drawing/2014/main" val="3242211923"/>
                  </a:ext>
                </a:extLst>
              </a:tr>
              <a:tr h="5344349">
                <a:tc>
                  <a:txBody>
                    <a:bodyPr/>
                    <a:lstStyle/>
                    <a:p>
                      <a:pPr algn="just">
                        <a:spcAft>
                          <a:spcPts val="0"/>
                        </a:spcAft>
                      </a:pPr>
                      <a:r>
                        <a:rPr lang="ja-JP" sz="1400" b="1" kern="100" dirty="0">
                          <a:effectLst/>
                        </a:rPr>
                        <a:t>７：１５</a:t>
                      </a:r>
                    </a:p>
                    <a:p>
                      <a:pPr algn="just">
                        <a:spcAft>
                          <a:spcPts val="0"/>
                        </a:spcAft>
                      </a:pPr>
                      <a:r>
                        <a:rPr lang="en-US" sz="1400" b="1" kern="100" dirty="0">
                          <a:effectLst/>
                        </a:rPr>
                        <a:t> </a:t>
                      </a:r>
                      <a:endParaRPr lang="ja-JP" sz="1400" b="1" kern="100" dirty="0">
                        <a:effectLst/>
                      </a:endParaRP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８：１５</a:t>
                      </a:r>
                      <a:endParaRPr lang="en-US" altLang="ja-JP" sz="1400" b="1" kern="100" dirty="0">
                        <a:effectLst/>
                      </a:endParaRPr>
                    </a:p>
                    <a:p>
                      <a:pPr algn="just">
                        <a:spcAft>
                          <a:spcPts val="0"/>
                        </a:spcAft>
                      </a:pPr>
                      <a:r>
                        <a:rPr lang="ja-JP" sz="1400" b="1" kern="100" dirty="0">
                          <a:effectLst/>
                        </a:rPr>
                        <a:t>８：</a:t>
                      </a:r>
                      <a:r>
                        <a:rPr lang="ja-JP" altLang="en-US" sz="1400" b="1" kern="100" dirty="0">
                          <a:effectLst/>
                        </a:rPr>
                        <a:t>４５</a:t>
                      </a:r>
                      <a:endParaRPr lang="ja-JP" sz="1400" b="1" kern="100" dirty="0">
                        <a:effectLst/>
                      </a:endParaRPr>
                    </a:p>
                    <a:p>
                      <a:pPr algn="just">
                        <a:spcAft>
                          <a:spcPts val="0"/>
                        </a:spcAft>
                      </a:pPr>
                      <a:r>
                        <a:rPr lang="ja-JP" sz="1400" b="1" kern="100" dirty="0">
                          <a:effectLst/>
                        </a:rPr>
                        <a:t>９：</a:t>
                      </a:r>
                      <a:r>
                        <a:rPr lang="ja-JP" altLang="en-US" sz="1400" b="1" kern="100" dirty="0">
                          <a:effectLst/>
                        </a:rPr>
                        <a:t>００</a:t>
                      </a:r>
                      <a:r>
                        <a:rPr lang="ja-JP" sz="1400" b="1" kern="100" dirty="0">
                          <a:effectLst/>
                        </a:rPr>
                        <a:t>　</a:t>
                      </a:r>
                      <a:endParaRPr lang="en-US" altLang="ja-JP" sz="1400" b="1" kern="100" dirty="0">
                        <a:effectLst/>
                      </a:endParaRPr>
                    </a:p>
                    <a:p>
                      <a:pPr algn="just">
                        <a:spcAft>
                          <a:spcPts val="0"/>
                        </a:spcAft>
                      </a:pPr>
                      <a:endParaRPr lang="ja-JP" sz="1400" b="1" kern="100" dirty="0">
                        <a:effectLst/>
                      </a:endParaRPr>
                    </a:p>
                    <a:p>
                      <a:pPr algn="just">
                        <a:spcAft>
                          <a:spcPts val="0"/>
                        </a:spcAft>
                      </a:pPr>
                      <a:r>
                        <a:rPr lang="ja-JP" altLang="en-US" sz="1400" b="1" kern="100" dirty="0">
                          <a:effectLst/>
                        </a:rPr>
                        <a:t>９：３０</a:t>
                      </a:r>
                      <a:endParaRPr lang="ja-JP" sz="1400" b="1" kern="100" dirty="0">
                        <a:effectLst/>
                      </a:endParaRPr>
                    </a:p>
                    <a:p>
                      <a:pPr algn="just">
                        <a:spcAft>
                          <a:spcPts val="0"/>
                        </a:spcAft>
                      </a:pPr>
                      <a:r>
                        <a:rPr lang="en-US" sz="1400" b="1" kern="100" dirty="0">
                          <a:effectLst/>
                        </a:rPr>
                        <a:t> </a:t>
                      </a:r>
                      <a:r>
                        <a:rPr lang="ja-JP" sz="1400" b="1" kern="100" dirty="0">
                          <a:effectLst/>
                        </a:rPr>
                        <a:t>　　</a:t>
                      </a:r>
                    </a:p>
                    <a:p>
                      <a:pPr algn="just">
                        <a:spcAft>
                          <a:spcPts val="0"/>
                        </a:spcAft>
                      </a:pPr>
                      <a:r>
                        <a:rPr lang="ja-JP" sz="1400" b="1" kern="100" dirty="0">
                          <a:effectLst/>
                        </a:rPr>
                        <a:t>１２：００</a:t>
                      </a: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１３：００</a:t>
                      </a:r>
                    </a:p>
                    <a:p>
                      <a:pPr algn="just">
                        <a:spcAft>
                          <a:spcPts val="0"/>
                        </a:spcAft>
                      </a:pPr>
                      <a:r>
                        <a:rPr lang="ja-JP" sz="1400" b="1" kern="100" dirty="0">
                          <a:effectLst/>
                        </a:rPr>
                        <a:t>１３：３０</a:t>
                      </a:r>
                    </a:p>
                    <a:p>
                      <a:pPr algn="just">
                        <a:spcAft>
                          <a:spcPts val="0"/>
                        </a:spcAft>
                      </a:pPr>
                      <a:r>
                        <a:rPr lang="en-US" sz="1400" b="1" kern="100" dirty="0">
                          <a:effectLst/>
                        </a:rPr>
                        <a:t> </a:t>
                      </a:r>
                      <a:endParaRPr lang="ja-JP" sz="1400" b="1" kern="100" dirty="0">
                        <a:effectLst/>
                      </a:endParaRP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１４：１５</a:t>
                      </a: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１５：３０</a:t>
                      </a: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１６：００～</a:t>
                      </a: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１８：１５～</a:t>
                      </a: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１９：１５</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8585" marR="28585" marT="0" marB="0"/>
                </a:tc>
                <a:tc>
                  <a:txBody>
                    <a:bodyPr/>
                    <a:lstStyle/>
                    <a:p>
                      <a:pPr algn="just">
                        <a:spcAft>
                          <a:spcPts val="0"/>
                        </a:spcAft>
                      </a:pPr>
                      <a:r>
                        <a:rPr lang="ja-JP" sz="1400" b="1" kern="100" dirty="0">
                          <a:effectLst/>
                        </a:rPr>
                        <a:t>○登園　視診を受ける</a:t>
                      </a:r>
                    </a:p>
                    <a:p>
                      <a:pPr algn="just">
                        <a:spcAft>
                          <a:spcPts val="0"/>
                        </a:spcAft>
                      </a:pPr>
                      <a:endParaRPr lang="en-US" altLang="ja-JP" sz="1400" b="1" kern="100" dirty="0">
                        <a:effectLst/>
                      </a:endParaRPr>
                    </a:p>
                    <a:p>
                      <a:pPr algn="just">
                        <a:spcAft>
                          <a:spcPts val="0"/>
                        </a:spcAft>
                      </a:pPr>
                      <a:endParaRPr lang="en-US" altLang="ja-JP" sz="1400" b="1" kern="100" dirty="0">
                        <a:effectLst/>
                      </a:endParaRPr>
                    </a:p>
                    <a:p>
                      <a:pPr algn="just">
                        <a:spcAft>
                          <a:spcPts val="0"/>
                        </a:spcAft>
                      </a:pPr>
                      <a:r>
                        <a:rPr lang="ja-JP" sz="1400" b="1" kern="100" dirty="0">
                          <a:effectLst/>
                        </a:rPr>
                        <a:t>教育時間開始</a:t>
                      </a:r>
                      <a:r>
                        <a:rPr lang="ja-JP" altLang="en-US" sz="1400" b="1" kern="100" dirty="0">
                          <a:effectLst/>
                        </a:rPr>
                        <a:t>　</a:t>
                      </a:r>
                      <a:r>
                        <a:rPr lang="en-US" altLang="ja-JP" sz="1400" b="1" kern="100" dirty="0">
                          <a:effectLst/>
                        </a:rPr>
                        <a:t>※</a:t>
                      </a:r>
                      <a:r>
                        <a:rPr lang="ja-JP" altLang="en-US" sz="1400" b="1" kern="100" dirty="0">
                          <a:effectLst/>
                        </a:rPr>
                        <a:t>　８：１５までに登園しましょう！</a:t>
                      </a:r>
                      <a:endParaRPr lang="ja-JP" sz="1400" b="1" kern="100" dirty="0">
                        <a:effectLst/>
                      </a:endParaRPr>
                    </a:p>
                    <a:p>
                      <a:pPr algn="just">
                        <a:spcAft>
                          <a:spcPts val="0"/>
                        </a:spcAft>
                      </a:pPr>
                      <a:r>
                        <a:rPr lang="ja-JP" sz="1400" b="1" kern="100" dirty="0">
                          <a:effectLst/>
                        </a:rPr>
                        <a:t>○朝の会</a:t>
                      </a:r>
                    </a:p>
                    <a:p>
                      <a:pPr algn="just">
                        <a:spcAft>
                          <a:spcPts val="0"/>
                        </a:spcAft>
                      </a:pPr>
                      <a:r>
                        <a:rPr lang="ja-JP" sz="1400" b="1" kern="100" dirty="0">
                          <a:effectLst/>
                        </a:rPr>
                        <a:t>○朝の活動　</a:t>
                      </a:r>
                    </a:p>
                    <a:p>
                      <a:pPr algn="just">
                        <a:spcAft>
                          <a:spcPts val="0"/>
                        </a:spcAft>
                      </a:pPr>
                      <a:r>
                        <a:rPr lang="ja-JP" sz="1400" b="1" kern="100" dirty="0">
                          <a:effectLst/>
                        </a:rPr>
                        <a:t>・小動物の世話をする。・園舎内外の清掃、花へ水やり等</a:t>
                      </a:r>
                    </a:p>
                    <a:p>
                      <a:pPr algn="just">
                        <a:spcAft>
                          <a:spcPts val="0"/>
                        </a:spcAft>
                      </a:pPr>
                      <a:r>
                        <a:rPr lang="ja-JP" sz="1400" b="1" kern="100" dirty="0">
                          <a:effectLst/>
                        </a:rPr>
                        <a:t>○学級活動</a:t>
                      </a:r>
                    </a:p>
                    <a:p>
                      <a:pPr algn="just">
                        <a:spcAft>
                          <a:spcPts val="0"/>
                        </a:spcAft>
                      </a:pPr>
                      <a:r>
                        <a:rPr lang="ja-JP" sz="1400" b="1" kern="100" dirty="0">
                          <a:effectLst/>
                        </a:rPr>
                        <a:t>・自主または課題ある活動</a:t>
                      </a:r>
                    </a:p>
                    <a:p>
                      <a:pPr algn="just">
                        <a:spcAft>
                          <a:spcPts val="0"/>
                        </a:spcAft>
                      </a:pPr>
                      <a:r>
                        <a:rPr lang="ja-JP" sz="1400" b="1" kern="100" dirty="0">
                          <a:effectLst/>
                        </a:rPr>
                        <a:t>○</a:t>
                      </a:r>
                      <a:r>
                        <a:rPr lang="ja-JP" altLang="en-US" sz="1400" b="1" kern="100" dirty="0">
                          <a:effectLst/>
                        </a:rPr>
                        <a:t>給食</a:t>
                      </a:r>
                      <a:endParaRPr lang="ja-JP" sz="1400" b="1" kern="100" dirty="0">
                        <a:effectLst/>
                      </a:endParaRPr>
                    </a:p>
                    <a:p>
                      <a:pPr algn="just">
                        <a:spcAft>
                          <a:spcPts val="0"/>
                        </a:spcAft>
                      </a:pPr>
                      <a:r>
                        <a:rPr lang="ja-JP" sz="1400" b="1" kern="100" dirty="0">
                          <a:effectLst/>
                        </a:rPr>
                        <a:t>・好き嫌いせずクラスのみんなと楽しく食事をする</a:t>
                      </a:r>
                    </a:p>
                    <a:p>
                      <a:pPr algn="just">
                        <a:spcAft>
                          <a:spcPts val="0"/>
                        </a:spcAft>
                      </a:pPr>
                      <a:r>
                        <a:rPr lang="ja-JP" sz="1400" b="1" kern="100" dirty="0">
                          <a:effectLst/>
                        </a:rPr>
                        <a:t>○清掃活動</a:t>
                      </a:r>
                    </a:p>
                    <a:p>
                      <a:pPr algn="just">
                        <a:spcAft>
                          <a:spcPts val="0"/>
                        </a:spcAft>
                      </a:pPr>
                      <a:r>
                        <a:rPr lang="ja-JP" sz="1400" b="1" kern="100" dirty="0">
                          <a:effectLst/>
                        </a:rPr>
                        <a:t>○帰りの会</a:t>
                      </a:r>
                    </a:p>
                    <a:p>
                      <a:pPr algn="just">
                        <a:spcAft>
                          <a:spcPts val="0"/>
                        </a:spcAft>
                      </a:pPr>
                      <a:r>
                        <a:rPr lang="ja-JP" sz="1400" b="1" kern="100" dirty="0">
                          <a:effectLst/>
                        </a:rPr>
                        <a:t>・絵本の読み聞かせや、保育教諭の話を聞く</a:t>
                      </a:r>
                    </a:p>
                    <a:p>
                      <a:pPr algn="just">
                        <a:spcAft>
                          <a:spcPts val="0"/>
                        </a:spcAft>
                      </a:pPr>
                      <a:r>
                        <a:rPr lang="ja-JP" sz="1400" b="1" kern="100" dirty="0">
                          <a:effectLst/>
                        </a:rPr>
                        <a:t>・話し合い（今日の出来事や明日の活動について）</a:t>
                      </a:r>
                    </a:p>
                    <a:p>
                      <a:pPr algn="just">
                        <a:spcAft>
                          <a:spcPts val="0"/>
                        </a:spcAft>
                      </a:pPr>
                      <a:r>
                        <a:rPr lang="ja-JP" sz="1400" b="1" kern="100" dirty="0">
                          <a:effectLst/>
                        </a:rPr>
                        <a:t>○１号認定　降園　　２号認定　交流時間　</a:t>
                      </a:r>
                    </a:p>
                    <a:p>
                      <a:pPr algn="just">
                        <a:spcAft>
                          <a:spcPts val="0"/>
                        </a:spcAft>
                      </a:pPr>
                      <a:endParaRPr lang="ja-JP" sz="1400" b="1" kern="100" dirty="0">
                        <a:effectLst/>
                      </a:endParaRPr>
                    </a:p>
                    <a:p>
                      <a:pPr algn="just">
                        <a:spcAft>
                          <a:spcPts val="0"/>
                        </a:spcAft>
                      </a:pPr>
                      <a:r>
                        <a:rPr lang="ja-JP" sz="1400" b="1" kern="100" dirty="0">
                          <a:effectLst/>
                        </a:rPr>
                        <a:t>○おやつ　</a:t>
                      </a:r>
                    </a:p>
                    <a:p>
                      <a:pPr algn="just">
                        <a:spcAft>
                          <a:spcPts val="0"/>
                        </a:spcAft>
                      </a:pPr>
                      <a:r>
                        <a:rPr lang="ja-JP" sz="1400" b="1" kern="100" dirty="0">
                          <a:effectLst/>
                        </a:rPr>
                        <a:t>・異年齢のお友達と楽しくおやつをいただく</a:t>
                      </a:r>
                    </a:p>
                    <a:p>
                      <a:pPr algn="just">
                        <a:spcAft>
                          <a:spcPts val="0"/>
                        </a:spcAft>
                      </a:pPr>
                      <a:r>
                        <a:rPr lang="ja-JP" sz="1400" b="1" kern="100" dirty="0">
                          <a:effectLst/>
                        </a:rPr>
                        <a:t>○随時降園</a:t>
                      </a:r>
                    </a:p>
                    <a:p>
                      <a:pPr marL="127000" indent="-127000" algn="just">
                        <a:spcAft>
                          <a:spcPts val="0"/>
                        </a:spcAft>
                      </a:pPr>
                      <a:r>
                        <a:rPr lang="ja-JP" sz="1400" b="1" kern="100" dirty="0">
                          <a:effectLst/>
                        </a:rPr>
                        <a:t>・園庭や室内などで異年齢交流をしながら好きな遊びを楽しむ</a:t>
                      </a:r>
                    </a:p>
                    <a:p>
                      <a:pPr marL="127000" indent="-127000" algn="just">
                        <a:spcAft>
                          <a:spcPts val="0"/>
                        </a:spcAft>
                      </a:pPr>
                      <a:r>
                        <a:rPr lang="ja-JP" sz="1400" b="1" kern="100" dirty="0">
                          <a:effectLst/>
                        </a:rPr>
                        <a:t>○延長保育　・絵本を読んだり室内遊びを楽しむ</a:t>
                      </a:r>
                    </a:p>
                    <a:p>
                      <a:pPr marL="127000" indent="-127000" algn="just">
                        <a:spcAft>
                          <a:spcPts val="0"/>
                        </a:spcAft>
                      </a:pPr>
                      <a:r>
                        <a:rPr lang="ja-JP" sz="1400" b="1" kern="100" dirty="0">
                          <a:effectLst/>
                        </a:rPr>
                        <a:t>・おやつをいただく。</a:t>
                      </a:r>
                    </a:p>
                    <a:p>
                      <a:pPr marL="127000" indent="-127000" algn="just">
                        <a:spcAft>
                          <a:spcPts val="0"/>
                        </a:spcAft>
                      </a:pPr>
                      <a:r>
                        <a:rPr lang="ja-JP" sz="1400" b="1" kern="100" dirty="0">
                          <a:effectLst/>
                        </a:rPr>
                        <a:t>・保育終了</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8585" marR="28585" marT="0" marB="0"/>
                </a:tc>
                <a:tc>
                  <a:txBody>
                    <a:bodyPr/>
                    <a:lstStyle/>
                    <a:p>
                      <a:pPr algn="just">
                        <a:spcAft>
                          <a:spcPts val="0"/>
                        </a:spcAft>
                      </a:pPr>
                      <a:r>
                        <a:rPr lang="ja-JP" sz="1400" b="1" kern="100" dirty="0">
                          <a:effectLst/>
                        </a:rPr>
                        <a:t>教育時間</a:t>
                      </a:r>
                    </a:p>
                    <a:p>
                      <a:pPr algn="just">
                        <a:spcAft>
                          <a:spcPts val="0"/>
                        </a:spcAft>
                      </a:pPr>
                      <a:r>
                        <a:rPr lang="en-US" sz="1400" b="1" kern="100" dirty="0">
                          <a:effectLst/>
                        </a:rPr>
                        <a:t> </a:t>
                      </a:r>
                      <a:endParaRPr lang="ja-JP" sz="1400" b="1" kern="100" dirty="0">
                        <a:effectLst/>
                      </a:endParaRPr>
                    </a:p>
                    <a:p>
                      <a:pPr algn="just">
                        <a:spcAft>
                          <a:spcPts val="0"/>
                        </a:spcAft>
                      </a:pPr>
                      <a:r>
                        <a:rPr lang="ja-JP" sz="1400" b="1" kern="100" dirty="0">
                          <a:effectLst/>
                        </a:rPr>
                        <a:t>入園式</a:t>
                      </a:r>
                    </a:p>
                    <a:p>
                      <a:pPr algn="just">
                        <a:spcAft>
                          <a:spcPts val="0"/>
                        </a:spcAft>
                      </a:pPr>
                      <a:r>
                        <a:rPr lang="ja-JP" sz="1400" b="1" kern="100" dirty="0">
                          <a:effectLst/>
                        </a:rPr>
                        <a:t>　（９：３０～１２：００）</a:t>
                      </a:r>
                    </a:p>
                    <a:p>
                      <a:pPr algn="just">
                        <a:spcAft>
                          <a:spcPts val="0"/>
                        </a:spcAft>
                      </a:pPr>
                      <a:r>
                        <a:rPr lang="ja-JP" altLang="en-US" sz="1400" b="1" kern="100" dirty="0">
                          <a:effectLst/>
                        </a:rPr>
                        <a:t>１</a:t>
                      </a:r>
                      <a:r>
                        <a:rPr lang="ja-JP" sz="1400" b="1" kern="100" dirty="0">
                          <a:effectLst/>
                        </a:rPr>
                        <a:t>号認定登降園時間</a:t>
                      </a:r>
                    </a:p>
                    <a:p>
                      <a:pPr algn="just">
                        <a:spcAft>
                          <a:spcPts val="0"/>
                        </a:spcAft>
                      </a:pPr>
                      <a:r>
                        <a:rPr lang="ja-JP" sz="1400" b="1" kern="100" dirty="0">
                          <a:effectLst/>
                        </a:rPr>
                        <a:t>（７：１５～１４：１５）</a:t>
                      </a:r>
                    </a:p>
                    <a:p>
                      <a:pPr algn="just">
                        <a:spcAft>
                          <a:spcPts val="0"/>
                        </a:spcAft>
                      </a:pPr>
                      <a:r>
                        <a:rPr lang="ja-JP" altLang="en-US" sz="1400" b="1" kern="100" dirty="0">
                          <a:effectLst/>
                        </a:rPr>
                        <a:t>２</a:t>
                      </a:r>
                      <a:r>
                        <a:rPr lang="ja-JP" sz="1400" b="1" kern="100" dirty="0">
                          <a:effectLst/>
                        </a:rPr>
                        <a:t>号認定登降園時間</a:t>
                      </a:r>
                    </a:p>
                    <a:p>
                      <a:pPr algn="just">
                        <a:spcAft>
                          <a:spcPts val="0"/>
                        </a:spcAft>
                      </a:pPr>
                      <a:r>
                        <a:rPr lang="ja-JP" sz="1400" b="1" kern="100" dirty="0">
                          <a:effectLst/>
                        </a:rPr>
                        <a:t>（７：１５～１８：１５）</a:t>
                      </a:r>
                    </a:p>
                    <a:p>
                      <a:pPr algn="just">
                        <a:spcAft>
                          <a:spcPts val="0"/>
                        </a:spcAft>
                      </a:pPr>
                      <a:r>
                        <a:rPr lang="ja-JP" sz="1400" b="1" kern="100" dirty="0">
                          <a:effectLst/>
                        </a:rPr>
                        <a:t>延長保育時間</a:t>
                      </a:r>
                    </a:p>
                    <a:p>
                      <a:pPr algn="just">
                        <a:spcAft>
                          <a:spcPts val="0"/>
                        </a:spcAft>
                      </a:pPr>
                      <a:r>
                        <a:rPr lang="ja-JP" sz="1400" b="1" kern="100" dirty="0">
                          <a:effectLst/>
                        </a:rPr>
                        <a:t>（１８：１５～１９：１５）</a:t>
                      </a:r>
                      <a:endParaRPr lang="en-US" altLang="ja-JP" sz="1400" b="1" kern="100" dirty="0">
                        <a:effectLst/>
                      </a:endParaRPr>
                    </a:p>
                    <a:p>
                      <a:pPr algn="just">
                        <a:spcAft>
                          <a:spcPts val="0"/>
                        </a:spcAft>
                      </a:pPr>
                      <a:endParaRPr lang="en-US"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400" b="1" kern="100" dirty="0">
                          <a:effectLst/>
                          <a:latin typeface="+mn-ea"/>
                          <a:ea typeface="+mn-ea"/>
                          <a:cs typeface="Times New Roman" panose="02020603050405020304" pitchFamily="18" charset="0"/>
                        </a:rPr>
                        <a:t>※</a:t>
                      </a:r>
                      <a:r>
                        <a:rPr lang="ja-JP" altLang="en-US" sz="1400" b="1" kern="100" dirty="0">
                          <a:effectLst/>
                          <a:latin typeface="+mn-ea"/>
                          <a:ea typeface="+mn-ea"/>
                          <a:cs typeface="Times New Roman" panose="02020603050405020304" pitchFamily="18" charset="0"/>
                        </a:rPr>
                        <a:t>年長さんの生活時間です。</a:t>
                      </a:r>
                      <a:endParaRPr lang="en-US" altLang="ja-JP" sz="1400" b="1" kern="100" dirty="0">
                        <a:effectLst/>
                        <a:latin typeface="+mn-ea"/>
                        <a:ea typeface="+mn-ea"/>
                        <a:cs typeface="Times New Roman" panose="02020603050405020304" pitchFamily="18" charset="0"/>
                      </a:endParaRPr>
                    </a:p>
                    <a:p>
                      <a:pPr algn="just">
                        <a:spcAft>
                          <a:spcPts val="0"/>
                        </a:spcAft>
                      </a:pPr>
                      <a:r>
                        <a:rPr lang="ja-JP" altLang="en-US" sz="1400" b="1" kern="100" dirty="0">
                          <a:effectLst/>
                          <a:latin typeface="+mn-ea"/>
                          <a:ea typeface="+mn-ea"/>
                          <a:cs typeface="Times New Roman" panose="02020603050405020304" pitchFamily="18" charset="0"/>
                        </a:rPr>
                        <a:t>（５歳児）</a:t>
                      </a:r>
                      <a:endParaRPr lang="en-US" altLang="ja-JP" sz="1400" b="1" kern="100" dirty="0">
                        <a:effectLst/>
                        <a:latin typeface="+mn-ea"/>
                        <a:ea typeface="+mn-ea"/>
                        <a:cs typeface="Times New Roman" panose="02020603050405020304" pitchFamily="18" charset="0"/>
                      </a:endParaRPr>
                    </a:p>
                    <a:p>
                      <a:pPr algn="just">
                        <a:spcAft>
                          <a:spcPts val="0"/>
                        </a:spcAft>
                      </a:pPr>
                      <a:endParaRPr lang="en-US" altLang="ja-JP" sz="1400" b="1" kern="100" dirty="0">
                        <a:effectLst/>
                        <a:latin typeface="+mn-ea"/>
                        <a:ea typeface="+mn-ea"/>
                        <a:cs typeface="Times New Roman" panose="02020603050405020304" pitchFamily="18" charset="0"/>
                      </a:endParaRPr>
                    </a:p>
                    <a:p>
                      <a:pPr algn="just">
                        <a:spcAft>
                          <a:spcPts val="0"/>
                        </a:spcAft>
                      </a:pPr>
                      <a:r>
                        <a:rPr lang="en-US" altLang="ja-JP" sz="1400" b="1" kern="100" dirty="0">
                          <a:effectLst/>
                          <a:latin typeface="+mn-ea"/>
                          <a:ea typeface="+mn-ea"/>
                          <a:cs typeface="Times New Roman" panose="02020603050405020304" pitchFamily="18" charset="0"/>
                        </a:rPr>
                        <a:t>※</a:t>
                      </a:r>
                      <a:r>
                        <a:rPr lang="ja-JP" altLang="en-US" sz="1400" b="1" kern="100" dirty="0">
                          <a:effectLst/>
                          <a:latin typeface="+mn-ea"/>
                          <a:ea typeface="+mn-ea"/>
                          <a:cs typeface="Times New Roman" panose="02020603050405020304" pitchFamily="18" charset="0"/>
                        </a:rPr>
                        <a:t>３歳、４歳児のお子さんの生活リズムは発達を見て給食時間が早くなったり、お昼寝があったりします。</a:t>
                      </a:r>
                      <a:endParaRPr lang="ja-JP" sz="1400" b="1" kern="100" dirty="0">
                        <a:effectLst/>
                        <a:latin typeface="+mn-ea"/>
                        <a:ea typeface="+mn-ea"/>
                        <a:cs typeface="Times New Roman" panose="02020603050405020304" pitchFamily="18" charset="0"/>
                      </a:endParaRPr>
                    </a:p>
                  </a:txBody>
                  <a:tcPr marL="28585" marR="28585" marT="0" marB="0"/>
                </a:tc>
                <a:extLst>
                  <a:ext uri="{0D108BD9-81ED-4DB2-BD59-A6C34878D82A}">
                    <a16:rowId xmlns:a16="http://schemas.microsoft.com/office/drawing/2014/main" val="1115811871"/>
                  </a:ext>
                </a:extLst>
              </a:tr>
            </a:tbl>
          </a:graphicData>
        </a:graphic>
      </p:graphicFrame>
      <p:sp>
        <p:nvSpPr>
          <p:cNvPr id="43" name="正方形/長方形 42">
            <a:extLst>
              <a:ext uri="{FF2B5EF4-FFF2-40B4-BE49-F238E27FC236}">
                <a16:creationId xmlns:a16="http://schemas.microsoft.com/office/drawing/2014/main" id="{CC32CFE8-C234-49FF-AD79-DF13D87A3181}"/>
              </a:ext>
            </a:extLst>
          </p:cNvPr>
          <p:cNvSpPr/>
          <p:nvPr/>
        </p:nvSpPr>
        <p:spPr>
          <a:xfrm>
            <a:off x="4803775" y="10045700"/>
            <a:ext cx="585788" cy="568325"/>
          </a:xfrm>
          <a:prstGeom prst="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44" name="直線矢印コネクタ 43">
            <a:extLst>
              <a:ext uri="{FF2B5EF4-FFF2-40B4-BE49-F238E27FC236}">
                <a16:creationId xmlns:a16="http://schemas.microsoft.com/office/drawing/2014/main" id="{DFB67FE5-7DCB-4419-ABB2-B0E023566E16}"/>
              </a:ext>
            </a:extLst>
          </p:cNvPr>
          <p:cNvCxnSpPr/>
          <p:nvPr/>
        </p:nvCxnSpPr>
        <p:spPr>
          <a:xfrm>
            <a:off x="5389563" y="10382250"/>
            <a:ext cx="41275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テキスト ボックス 44">
            <a:extLst>
              <a:ext uri="{FF2B5EF4-FFF2-40B4-BE49-F238E27FC236}">
                <a16:creationId xmlns:a16="http://schemas.microsoft.com/office/drawing/2014/main" id="{14546849-4146-4D12-9452-741876D3CE75}"/>
              </a:ext>
            </a:extLst>
          </p:cNvPr>
          <p:cNvSpPr txBox="1"/>
          <p:nvPr/>
        </p:nvSpPr>
        <p:spPr>
          <a:xfrm>
            <a:off x="735157" y="275911"/>
            <a:ext cx="8137236" cy="523220"/>
          </a:xfrm>
          <a:prstGeom prst="rect">
            <a:avLst/>
          </a:prstGeom>
          <a:noFill/>
        </p:spPr>
        <p:txBody>
          <a:bodyPr wrap="square" rtlCol="0">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一日の生活について（年長さん）</a:t>
            </a:r>
            <a:endParaRPr lang="en-US" altLang="ja-JP" sz="28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3222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トライプ矢印 19"/>
          <p:cNvSpPr/>
          <p:nvPr/>
        </p:nvSpPr>
        <p:spPr>
          <a:xfrm rot="5400000">
            <a:off x="4752725" y="3461017"/>
            <a:ext cx="2687846" cy="140849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 13"/>
          <p:cNvSpPr/>
          <p:nvPr/>
        </p:nvSpPr>
        <p:spPr>
          <a:xfrm>
            <a:off x="1486790" y="5662052"/>
            <a:ext cx="9167433"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意欲・心情・態度を育みながら</a:t>
            </a:r>
            <a:r>
              <a:rPr lang="ja-JP" altLang="en-US" sz="24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生きる力を養う</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ことを目指します</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u="sng"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842669" y="1678009"/>
            <a:ext cx="6926392" cy="1021175"/>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just" fontAlgn="base">
              <a:spcBef>
                <a:spcPct val="0"/>
              </a:spcBef>
              <a:spcAft>
                <a:spcPct val="0"/>
              </a:spcAft>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子どもの学びの芽生え</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just" fontAlgn="base">
              <a:spcBef>
                <a:spcPct val="0"/>
              </a:spcBef>
              <a:spcAft>
                <a:spcPct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興味関心・挑戦したい気持ち・取り組む力・気づき</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just" fontAlgn="base">
              <a:spcBef>
                <a:spcPct val="0"/>
              </a:spcBef>
              <a:spcAft>
                <a:spcPct val="0"/>
              </a:spcAf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3"/>
          <p:cNvSpPr>
            <a:spLocks noChangeArrowheads="1"/>
          </p:cNvSpPr>
          <p:nvPr/>
        </p:nvSpPr>
        <p:spPr bwMode="auto">
          <a:xfrm>
            <a:off x="1706047" y="1526132"/>
            <a:ext cx="1876896" cy="1474407"/>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E5B8B7"/>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7" name="角丸四角形 16"/>
          <p:cNvSpPr/>
          <p:nvPr/>
        </p:nvSpPr>
        <p:spPr>
          <a:xfrm>
            <a:off x="1627155" y="3115323"/>
            <a:ext cx="2832525" cy="792088"/>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豊かな教育・保育環境</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527251" y="3146026"/>
            <a:ext cx="3137496" cy="792088"/>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創意工夫のある活動</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just"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集中して遊びこめる体験</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7732319" y="3146026"/>
            <a:ext cx="2592340" cy="792088"/>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保護者との相互理解</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650383" y="4060274"/>
            <a:ext cx="4840248" cy="585794"/>
          </a:xfrm>
          <a:prstGeom prst="roundRect">
            <a:avLst>
              <a:gd name="adj" fmla="val 15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子ども自身の成功体験</a:t>
            </a:r>
            <a:endParaRPr lang="ja-JP"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6"/>
          <p:cNvSpPr>
            <a:spLocks noGrp="1"/>
          </p:cNvSpPr>
          <p:nvPr>
            <p:ph sz="half" idx="1"/>
          </p:nvPr>
        </p:nvSpPr>
        <p:spPr>
          <a:xfrm>
            <a:off x="1914363" y="64497"/>
            <a:ext cx="8363272" cy="789626"/>
          </a:xfrm>
        </p:spPr>
        <p:txBody>
          <a:bodyPr>
            <a:normAutofit/>
          </a:bodyPr>
          <a:lstStyle/>
          <a:p>
            <a:pPr marL="0" indent="0">
              <a:buNone/>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教育・保育活動の基本的な考え方</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 角を丸くする 10">
            <a:extLst>
              <a:ext uri="{FF2B5EF4-FFF2-40B4-BE49-F238E27FC236}">
                <a16:creationId xmlns:a16="http://schemas.microsoft.com/office/drawing/2014/main" id="{EC18EFB7-65EC-4A41-9BF6-10E9F88973E0}"/>
              </a:ext>
            </a:extLst>
          </p:cNvPr>
          <p:cNvSpPr>
            <a:spLocks noChangeArrowheads="1"/>
          </p:cNvSpPr>
          <p:nvPr/>
        </p:nvSpPr>
        <p:spPr bwMode="auto">
          <a:xfrm>
            <a:off x="977154" y="518671"/>
            <a:ext cx="9024044" cy="854598"/>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r>
              <a:rPr lang="ja-JP" altLang="en-US" sz="2400" b="1" u="sng" cap="small" spc="25" dirty="0">
                <a:solidFill>
                  <a:srgbClr val="C0504D"/>
                </a:solidFill>
                <a:latin typeface="メイリオ" panose="020B0604030504040204" pitchFamily="50" charset="-128"/>
                <a:ea typeface="メイリオ" panose="020B0604030504040204" pitchFamily="50" charset="-128"/>
                <a:cs typeface="メイリオ" panose="020B0604030504040204" pitchFamily="50" charset="-128"/>
              </a:rPr>
              <a:t>港川こども園の教育・保育の目標</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en-US" altLang="ja-JP" sz="24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kern="100" dirty="0">
                <a:latin typeface="メイリオ" panose="020B0604030504040204" pitchFamily="50" charset="-128"/>
                <a:ea typeface="メイリオ" panose="020B0604030504040204" pitchFamily="50" charset="-128"/>
                <a:cs typeface="メイリオ" panose="020B0604030504040204" pitchFamily="50" charset="-128"/>
              </a:rPr>
              <a:t>元気な子（体）仲良くできる子（徳）よく考える子（知）</a:t>
            </a:r>
            <a:r>
              <a:rPr lang="en-US" altLang="ja-JP" sz="2400" kern="100" dirty="0">
                <a:latin typeface="メイリオ" panose="020B0604030504040204" pitchFamily="50" charset="-128"/>
                <a:ea typeface="メイリオ" panose="020B0604030504040204" pitchFamily="50" charset="-128"/>
                <a:cs typeface="メイリオ" panose="020B0604030504040204" pitchFamily="50" charset="-128"/>
              </a:rPr>
              <a:t>】</a:t>
            </a: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15415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2DC8771-D12B-44AE-B2F7-8C90E47375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424" y="510987"/>
            <a:ext cx="5870866" cy="4052047"/>
          </a:xfrm>
          <a:prstGeom prst="rect">
            <a:avLst/>
          </a:prstGeom>
          <a:noFill/>
        </p:spPr>
      </p:pic>
      <p:sp>
        <p:nvSpPr>
          <p:cNvPr id="5" name="正方形/長方形 4">
            <a:extLst>
              <a:ext uri="{FF2B5EF4-FFF2-40B4-BE49-F238E27FC236}">
                <a16:creationId xmlns:a16="http://schemas.microsoft.com/office/drawing/2014/main" id="{3575796F-C7DC-40AD-B6D7-116ADA022E23}"/>
              </a:ext>
            </a:extLst>
          </p:cNvPr>
          <p:cNvSpPr/>
          <p:nvPr/>
        </p:nvSpPr>
        <p:spPr>
          <a:xfrm>
            <a:off x="44570" y="245147"/>
            <a:ext cx="6480720" cy="373179"/>
          </a:xfrm>
          <a:prstGeom prst="rect">
            <a:avLst/>
          </a:prstGeom>
        </p:spPr>
        <p:txBody>
          <a:bodyPr wrap="square">
            <a:spAutoFit/>
          </a:bodyPr>
          <a:lstStyle/>
          <a:p>
            <a:pPr indent="152400" algn="just">
              <a:lnSpc>
                <a:spcPts val="1800"/>
              </a:lnSpc>
            </a:pPr>
            <a:r>
              <a:rPr lang="ja-JP" altLang="en-US" sz="2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特色のある教育・保育活動として</a:t>
            </a:r>
            <a:endParaRPr lang="ja-JP"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80E4286A-ACC7-4A42-97D8-BF54621C0A32}"/>
              </a:ext>
            </a:extLst>
          </p:cNvPr>
          <p:cNvPicPr/>
          <p:nvPr/>
        </p:nvPicPr>
        <p:blipFill>
          <a:blip r:embed="rId4">
            <a:extLst>
              <a:ext uri="{28A0092B-C50C-407E-A947-70E740481C1C}">
                <a14:useLocalDpi xmlns:a14="http://schemas.microsoft.com/office/drawing/2010/main" val="0"/>
              </a:ext>
            </a:extLst>
          </a:blip>
          <a:srcRect l="39584" t="7404" r="2" b="37527"/>
          <a:stretch>
            <a:fillRect/>
          </a:stretch>
        </p:blipFill>
        <p:spPr bwMode="auto">
          <a:xfrm>
            <a:off x="6096000" y="1978914"/>
            <a:ext cx="3989294" cy="2243462"/>
          </a:xfrm>
          <a:prstGeom prst="rect">
            <a:avLst/>
          </a:prstGeom>
          <a:noFill/>
        </p:spPr>
      </p:pic>
      <p:sp>
        <p:nvSpPr>
          <p:cNvPr id="2" name="四角形: 角を丸くする 1">
            <a:extLst>
              <a:ext uri="{FF2B5EF4-FFF2-40B4-BE49-F238E27FC236}">
                <a16:creationId xmlns:a16="http://schemas.microsoft.com/office/drawing/2014/main" id="{F90557CA-A2FC-4501-82C2-C5FBF901B607}"/>
              </a:ext>
            </a:extLst>
          </p:cNvPr>
          <p:cNvSpPr/>
          <p:nvPr/>
        </p:nvSpPr>
        <p:spPr>
          <a:xfrm>
            <a:off x="2026023" y="4897015"/>
            <a:ext cx="6938683" cy="12460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A85EAAC1-C798-40F7-B98E-93FBF5904027}"/>
              </a:ext>
            </a:extLst>
          </p:cNvPr>
          <p:cNvSpPr txBox="1"/>
          <p:nvPr/>
        </p:nvSpPr>
        <p:spPr>
          <a:xfrm>
            <a:off x="2223248" y="4967027"/>
            <a:ext cx="3971365" cy="369332"/>
          </a:xfrm>
          <a:prstGeom prst="rect">
            <a:avLst/>
          </a:prstGeom>
          <a:noFill/>
        </p:spPr>
        <p:txBody>
          <a:bodyPr wrap="square" rtlCol="0">
            <a:spAutoFit/>
          </a:bodyPr>
          <a:lstStyle/>
          <a:p>
            <a:r>
              <a:rPr lang="ja-JP" altLang="en-US" b="1" dirty="0"/>
              <a:t>なぎなた稽古を導入している目的</a:t>
            </a:r>
            <a:endParaRPr kumimoji="1" lang="ja-JP" altLang="en-US" b="1" dirty="0"/>
          </a:p>
        </p:txBody>
      </p:sp>
      <p:sp>
        <p:nvSpPr>
          <p:cNvPr id="8" name="テキスト ボックス 7">
            <a:extLst>
              <a:ext uri="{FF2B5EF4-FFF2-40B4-BE49-F238E27FC236}">
                <a16:creationId xmlns:a16="http://schemas.microsoft.com/office/drawing/2014/main" id="{BA2AFC85-F228-4399-B86E-A9CC569E1C82}"/>
              </a:ext>
            </a:extLst>
          </p:cNvPr>
          <p:cNvSpPr txBox="1"/>
          <p:nvPr/>
        </p:nvSpPr>
        <p:spPr>
          <a:xfrm>
            <a:off x="2115671" y="5425248"/>
            <a:ext cx="9054353" cy="523220"/>
          </a:xfrm>
          <a:prstGeom prst="rect">
            <a:avLst/>
          </a:prstGeom>
          <a:noFill/>
        </p:spPr>
        <p:txBody>
          <a:bodyPr wrap="square" rtlCol="0">
            <a:spAutoFit/>
          </a:bodyPr>
          <a:lstStyle/>
          <a:p>
            <a:r>
              <a:rPr kumimoji="1" lang="ja-JP" altLang="en-US" sz="2800" b="1" dirty="0"/>
              <a:t>生涯に渡る学習への意欲を育みます。</a:t>
            </a:r>
          </a:p>
        </p:txBody>
      </p:sp>
    </p:spTree>
    <p:extLst>
      <p:ext uri="{BB962C8B-B14F-4D97-AF65-F5344CB8AC3E}">
        <p14:creationId xmlns:p14="http://schemas.microsoft.com/office/powerpoint/2010/main" val="1357700476"/>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